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0" r:id="rId3"/>
    <p:sldId id="261" r:id="rId4"/>
    <p:sldId id="274" r:id="rId5"/>
    <p:sldId id="275" r:id="rId6"/>
    <p:sldId id="276" r:id="rId7"/>
    <p:sldId id="277" r:id="rId8"/>
    <p:sldId id="278" r:id="rId9"/>
    <p:sldId id="279" r:id="rId10"/>
    <p:sldId id="260" r:id="rId11"/>
    <p:sldId id="262" r:id="rId12"/>
    <p:sldId id="281" r:id="rId13"/>
    <p:sldId id="263" r:id="rId14"/>
    <p:sldId id="265" r:id="rId15"/>
    <p:sldId id="264" r:id="rId16"/>
    <p:sldId id="266" r:id="rId17"/>
    <p:sldId id="267" r:id="rId18"/>
    <p:sldId id="268" r:id="rId19"/>
    <p:sldId id="269" r:id="rId20"/>
    <p:sldId id="270" r:id="rId21"/>
    <p:sldId id="271" r:id="rId22"/>
    <p:sldId id="282" r:id="rId23"/>
    <p:sldId id="283" r:id="rId24"/>
    <p:sldId id="284" r:id="rId25"/>
    <p:sldId id="286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74"/>
    <a:srgbClr val="F3B664"/>
    <a:srgbClr val="BBAB8C"/>
    <a:srgbClr val="B1C381"/>
    <a:srgbClr val="B6C4B6"/>
    <a:srgbClr val="DED0B6"/>
    <a:srgbClr val="C7C8CC"/>
    <a:srgbClr val="D0B8A8"/>
    <a:srgbClr val="D6E4E5"/>
    <a:srgbClr val="929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65" autoAdjust="0"/>
    <p:restoredTop sz="94660"/>
  </p:normalViewPr>
  <p:slideViewPr>
    <p:cSldViewPr snapToGrid="0">
      <p:cViewPr>
        <p:scale>
          <a:sx n="70" d="100"/>
          <a:sy n="70" d="100"/>
        </p:scale>
        <p:origin x="1454" y="32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D7B-8B84-5AEF-37FE-0E4782817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31473-0449-7436-44D9-E23E6D4B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9AA2-F1AA-3E8C-BA67-CA1A0804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55F96-4FC3-701D-8363-0E786B55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AB4D-D338-DFB2-7BEB-54DDA99C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16F8-61D4-A1D9-E8C6-8642BE0B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29048-085D-97B1-927E-409944741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DE8C4-D2F6-DBE5-50EB-95C91F82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0B24-DB0A-3929-3943-5804E8EF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B94A-ADC6-DF4E-6937-2C4DF027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2FB149-A8F1-AA2A-0EE0-AC3259D60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B85D8-4F1D-6423-2D1A-07FEB368C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37C65-BABF-1C76-9504-ED24E11D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27C31-4B39-2178-3E7C-35A8757C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0A8-6F70-738C-5780-1B9DAB72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2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49CD-F475-84DC-4AD1-F30D245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8025F-0B69-6354-C753-00A1D101F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5701F-2DD8-7CCF-AD2D-6EA622EB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FF10A-F3EA-0A22-CBC5-5461D2C5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D5BA4-6AC2-028A-412A-663027E44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5CF5-E310-5E4A-F6E2-11E1071B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E5EBE-020E-FF63-3BE9-C3065CC7B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3E4FD-84DB-9920-CF5D-68521C0E4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1B4DD-4FCC-4B4C-AB1D-9E1381B8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A93C2-ABBB-6094-7170-9F019817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4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14AC-E324-2533-7660-A594191E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F51F-A8BA-17EA-DC0B-4CC6361E0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F655F-E1B5-392E-DCA6-3BC814A91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3B570-5E04-CA9D-58C5-66F88C37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786C9-6CBF-45A8-0D42-D30B423C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E66B6-769F-8C43-FE73-A1D14CBB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C295-154B-568A-CA24-401B38A8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F41F3-792A-5F4A-C0E1-0AF759D64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40A7-E3C9-2316-23DD-23F53ABA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23B1E-745B-F9C4-F179-E21AC70D3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C2322-6EA2-0839-BE3F-23B4DF834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9D17F-0524-EBB0-6BC8-06795807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933EF-ECE9-1D04-8962-5D08DA5F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A5057-B623-1CEF-81B8-B29CDEA5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FA68-259C-F50C-3CA8-9F744D87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20C32-D9C2-8362-4A91-EECEDBBCB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640A9-694B-F9F6-9E59-6AE53D19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CDCA0-B8B1-4129-CF67-7AE90830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3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EA2D1-AE88-2304-2DD9-368DCE8D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B61D6-8703-4072-0505-37ED9D06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E0D42-98FE-B70C-332A-3EAB8C17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4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2F45-FB9C-A3FA-B1FB-01900C11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FBB20-1ED8-ED43-9527-1BF97BC61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B744B-298B-99DE-C698-49B3793D3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3D29E-7820-B216-4A4D-ADE229B1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30758-7472-3DFD-00C1-262C9F8A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E8E2A-3E1B-664C-183C-D1A0B7C7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4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1C30-83C2-1E56-8483-F1DA0BC6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EB6C0-5140-8CF3-9838-B41C0A0B3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31557-0A42-833E-B5FA-517954480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3F23C-623B-6591-C184-5CF08EA3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ABAE2-E89D-EB43-0198-B83B8469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270D0-5D57-9810-FDBB-995CB435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2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6A4B9-7C85-7394-E9B8-9E2E6CCC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EA379-D530-C3F4-0B8C-23F9EDC47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13709-FEC9-A0F7-1148-1528AF837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4F353-3C65-4A65-B6FA-87EBAD2F296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3CC84-21EE-D842-064A-01EC7D3A9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B4C26-A9D9-3827-B907-47AEA0657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DFC5C-5CD8-4D12-BDBF-0701905A9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2EA4B4B-69AA-5210-4C3C-A860B4DC2899}"/>
              </a:ext>
            </a:extLst>
          </p:cNvPr>
          <p:cNvSpPr/>
          <p:nvPr/>
        </p:nvSpPr>
        <p:spPr>
          <a:xfrm>
            <a:off x="0" y="0"/>
            <a:ext cx="122117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Isosceles Triangle 4">
            <a:extLst>
              <a:ext uri="{FF2B5EF4-FFF2-40B4-BE49-F238E27FC236}">
                <a16:creationId xmlns:a16="http://schemas.microsoft.com/office/drawing/2014/main" id="{818B30E7-6A01-E7C7-8AC2-B8E5C947BFC0}"/>
              </a:ext>
            </a:extLst>
          </p:cNvPr>
          <p:cNvSpPr/>
          <p:nvPr/>
        </p:nvSpPr>
        <p:spPr>
          <a:xfrm>
            <a:off x="8743051" y="-619192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Isosceles Triangle 5">
            <a:extLst>
              <a:ext uri="{FF2B5EF4-FFF2-40B4-BE49-F238E27FC236}">
                <a16:creationId xmlns:a16="http://schemas.microsoft.com/office/drawing/2014/main" id="{A916BDBA-94CE-DFAA-93E3-1EC9ADC72B96}"/>
              </a:ext>
            </a:extLst>
          </p:cNvPr>
          <p:cNvSpPr/>
          <p:nvPr/>
        </p:nvSpPr>
        <p:spPr>
          <a:xfrm>
            <a:off x="12211755" y="-619192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Isosceles Triangle 6">
            <a:extLst>
              <a:ext uri="{FF2B5EF4-FFF2-40B4-BE49-F238E27FC236}">
                <a16:creationId xmlns:a16="http://schemas.microsoft.com/office/drawing/2014/main" id="{044440C6-91DC-8829-D520-54035BA1E98B}"/>
              </a:ext>
            </a:extLst>
          </p:cNvPr>
          <p:cNvSpPr/>
          <p:nvPr/>
        </p:nvSpPr>
        <p:spPr>
          <a:xfrm>
            <a:off x="10477403" y="-619192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Isosceles Triangle 9">
            <a:extLst>
              <a:ext uri="{FF2B5EF4-FFF2-40B4-BE49-F238E27FC236}">
                <a16:creationId xmlns:a16="http://schemas.microsoft.com/office/drawing/2014/main" id="{1D20CE8B-C187-8425-7B8F-493924AD5046}"/>
              </a:ext>
            </a:extLst>
          </p:cNvPr>
          <p:cNvSpPr/>
          <p:nvPr/>
        </p:nvSpPr>
        <p:spPr>
          <a:xfrm>
            <a:off x="7875875" y="605361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Isosceles Triangle 10">
            <a:extLst>
              <a:ext uri="{FF2B5EF4-FFF2-40B4-BE49-F238E27FC236}">
                <a16:creationId xmlns:a16="http://schemas.microsoft.com/office/drawing/2014/main" id="{DD4E3722-48F3-3B59-1E1E-45190F2A9648}"/>
              </a:ext>
            </a:extLst>
          </p:cNvPr>
          <p:cNvSpPr/>
          <p:nvPr/>
        </p:nvSpPr>
        <p:spPr>
          <a:xfrm>
            <a:off x="11344579" y="605361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Isosceles Triangle 11">
            <a:extLst>
              <a:ext uri="{FF2B5EF4-FFF2-40B4-BE49-F238E27FC236}">
                <a16:creationId xmlns:a16="http://schemas.microsoft.com/office/drawing/2014/main" id="{24871DA3-9073-8CEB-06FB-82B540C29187}"/>
              </a:ext>
            </a:extLst>
          </p:cNvPr>
          <p:cNvSpPr/>
          <p:nvPr/>
        </p:nvSpPr>
        <p:spPr>
          <a:xfrm>
            <a:off x="9610227" y="605361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Isosceles Triangle 13">
            <a:extLst>
              <a:ext uri="{FF2B5EF4-FFF2-40B4-BE49-F238E27FC236}">
                <a16:creationId xmlns:a16="http://schemas.microsoft.com/office/drawing/2014/main" id="{293B2F44-A3D6-E555-105D-4D54D0DCC6AF}"/>
              </a:ext>
            </a:extLst>
          </p:cNvPr>
          <p:cNvSpPr/>
          <p:nvPr/>
        </p:nvSpPr>
        <p:spPr>
          <a:xfrm>
            <a:off x="7008698" y="1829914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Isosceles Triangle 14">
            <a:extLst>
              <a:ext uri="{FF2B5EF4-FFF2-40B4-BE49-F238E27FC236}">
                <a16:creationId xmlns:a16="http://schemas.microsoft.com/office/drawing/2014/main" id="{8755DF70-36BB-D46E-7EFD-95F5BA00DC41}"/>
              </a:ext>
            </a:extLst>
          </p:cNvPr>
          <p:cNvSpPr/>
          <p:nvPr/>
        </p:nvSpPr>
        <p:spPr>
          <a:xfrm>
            <a:off x="10477402" y="1829914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Isosceles Triangle 15">
            <a:extLst>
              <a:ext uri="{FF2B5EF4-FFF2-40B4-BE49-F238E27FC236}">
                <a16:creationId xmlns:a16="http://schemas.microsoft.com/office/drawing/2014/main" id="{5B598B97-A5F9-C9CE-5FA5-D771FFC69BB0}"/>
              </a:ext>
            </a:extLst>
          </p:cNvPr>
          <p:cNvSpPr/>
          <p:nvPr/>
        </p:nvSpPr>
        <p:spPr>
          <a:xfrm>
            <a:off x="8743050" y="1829914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Isosceles Triangle 17">
            <a:extLst>
              <a:ext uri="{FF2B5EF4-FFF2-40B4-BE49-F238E27FC236}">
                <a16:creationId xmlns:a16="http://schemas.microsoft.com/office/drawing/2014/main" id="{9463C1D7-4C3B-22F2-8B32-F9351641389A}"/>
              </a:ext>
            </a:extLst>
          </p:cNvPr>
          <p:cNvSpPr/>
          <p:nvPr/>
        </p:nvSpPr>
        <p:spPr>
          <a:xfrm>
            <a:off x="6141521" y="3054467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Isosceles Triangle 18">
            <a:extLst>
              <a:ext uri="{FF2B5EF4-FFF2-40B4-BE49-F238E27FC236}">
                <a16:creationId xmlns:a16="http://schemas.microsoft.com/office/drawing/2014/main" id="{BB81B8AB-0E69-EC9B-772E-9B352346531E}"/>
              </a:ext>
            </a:extLst>
          </p:cNvPr>
          <p:cNvSpPr/>
          <p:nvPr/>
        </p:nvSpPr>
        <p:spPr>
          <a:xfrm>
            <a:off x="9610225" y="3054466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Isosceles Triangle 19">
            <a:extLst>
              <a:ext uri="{FF2B5EF4-FFF2-40B4-BE49-F238E27FC236}">
                <a16:creationId xmlns:a16="http://schemas.microsoft.com/office/drawing/2014/main" id="{420B648B-645E-9E70-56A1-4B6F4F8A1CF3}"/>
              </a:ext>
            </a:extLst>
          </p:cNvPr>
          <p:cNvSpPr/>
          <p:nvPr/>
        </p:nvSpPr>
        <p:spPr>
          <a:xfrm>
            <a:off x="7875873" y="3054467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Isosceles Triangle 21">
            <a:extLst>
              <a:ext uri="{FF2B5EF4-FFF2-40B4-BE49-F238E27FC236}">
                <a16:creationId xmlns:a16="http://schemas.microsoft.com/office/drawing/2014/main" id="{A04E89BA-5184-8109-33D5-12535BDF6A9E}"/>
              </a:ext>
            </a:extLst>
          </p:cNvPr>
          <p:cNvSpPr/>
          <p:nvPr/>
        </p:nvSpPr>
        <p:spPr>
          <a:xfrm>
            <a:off x="5274344" y="4279021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Isosceles Triangle 22">
            <a:extLst>
              <a:ext uri="{FF2B5EF4-FFF2-40B4-BE49-F238E27FC236}">
                <a16:creationId xmlns:a16="http://schemas.microsoft.com/office/drawing/2014/main" id="{8A8D611D-B634-FC89-E6BE-B64E42A9D351}"/>
              </a:ext>
            </a:extLst>
          </p:cNvPr>
          <p:cNvSpPr/>
          <p:nvPr/>
        </p:nvSpPr>
        <p:spPr>
          <a:xfrm>
            <a:off x="8743027" y="4279022"/>
            <a:ext cx="1734373" cy="1224542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Isosceles Triangle 23">
            <a:extLst>
              <a:ext uri="{FF2B5EF4-FFF2-40B4-BE49-F238E27FC236}">
                <a16:creationId xmlns:a16="http://schemas.microsoft.com/office/drawing/2014/main" id="{A381781B-76EF-F30B-428D-D6FE8CC7C2E0}"/>
              </a:ext>
            </a:extLst>
          </p:cNvPr>
          <p:cNvSpPr/>
          <p:nvPr/>
        </p:nvSpPr>
        <p:spPr>
          <a:xfrm>
            <a:off x="7008696" y="4279021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Isosceles Triangle 25">
            <a:extLst>
              <a:ext uri="{FF2B5EF4-FFF2-40B4-BE49-F238E27FC236}">
                <a16:creationId xmlns:a16="http://schemas.microsoft.com/office/drawing/2014/main" id="{5272D5A5-2E9C-F94C-1270-314E839F0E82}"/>
              </a:ext>
            </a:extLst>
          </p:cNvPr>
          <p:cNvSpPr/>
          <p:nvPr/>
        </p:nvSpPr>
        <p:spPr>
          <a:xfrm>
            <a:off x="4407168" y="5503574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Isosceles Triangle 26">
            <a:extLst>
              <a:ext uri="{FF2B5EF4-FFF2-40B4-BE49-F238E27FC236}">
                <a16:creationId xmlns:a16="http://schemas.microsoft.com/office/drawing/2014/main" id="{95E29E24-FAFF-31D8-73EB-3B1053AE884C}"/>
              </a:ext>
            </a:extLst>
          </p:cNvPr>
          <p:cNvSpPr/>
          <p:nvPr/>
        </p:nvSpPr>
        <p:spPr>
          <a:xfrm>
            <a:off x="7875872" y="5503574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Isosceles Triangle 27">
            <a:extLst>
              <a:ext uri="{FF2B5EF4-FFF2-40B4-BE49-F238E27FC236}">
                <a16:creationId xmlns:a16="http://schemas.microsoft.com/office/drawing/2014/main" id="{45640CEC-F56A-0EA9-93B2-ED40AC93B8EF}"/>
              </a:ext>
            </a:extLst>
          </p:cNvPr>
          <p:cNvSpPr/>
          <p:nvPr/>
        </p:nvSpPr>
        <p:spPr>
          <a:xfrm>
            <a:off x="6141520" y="5503574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Isosceles Triangle 29">
            <a:extLst>
              <a:ext uri="{FF2B5EF4-FFF2-40B4-BE49-F238E27FC236}">
                <a16:creationId xmlns:a16="http://schemas.microsoft.com/office/drawing/2014/main" id="{36CB9C4F-E5B1-9EFC-46C8-72C4FD7B8E6D}"/>
              </a:ext>
            </a:extLst>
          </p:cNvPr>
          <p:cNvSpPr/>
          <p:nvPr/>
        </p:nvSpPr>
        <p:spPr>
          <a:xfrm>
            <a:off x="3539991" y="6728127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Isosceles Triangle 30">
            <a:extLst>
              <a:ext uri="{FF2B5EF4-FFF2-40B4-BE49-F238E27FC236}">
                <a16:creationId xmlns:a16="http://schemas.microsoft.com/office/drawing/2014/main" id="{B5406281-B825-22F6-C9B6-A9DCB26F983A}"/>
              </a:ext>
            </a:extLst>
          </p:cNvPr>
          <p:cNvSpPr/>
          <p:nvPr/>
        </p:nvSpPr>
        <p:spPr>
          <a:xfrm>
            <a:off x="7008695" y="6728127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Isosceles Triangle 31">
            <a:extLst>
              <a:ext uri="{FF2B5EF4-FFF2-40B4-BE49-F238E27FC236}">
                <a16:creationId xmlns:a16="http://schemas.microsoft.com/office/drawing/2014/main" id="{9170859E-E9A7-4E17-5AED-5BAAA2E2073C}"/>
              </a:ext>
            </a:extLst>
          </p:cNvPr>
          <p:cNvSpPr/>
          <p:nvPr/>
        </p:nvSpPr>
        <p:spPr>
          <a:xfrm>
            <a:off x="5274343" y="6728127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4" name="Isosceles Triangle 33">
            <a:extLst>
              <a:ext uri="{FF2B5EF4-FFF2-40B4-BE49-F238E27FC236}">
                <a16:creationId xmlns:a16="http://schemas.microsoft.com/office/drawing/2014/main" id="{58EC6534-E53C-EB7C-62EB-08337E6395B1}"/>
              </a:ext>
            </a:extLst>
          </p:cNvPr>
          <p:cNvSpPr/>
          <p:nvPr/>
        </p:nvSpPr>
        <p:spPr>
          <a:xfrm rot="10800000">
            <a:off x="13078928" y="-619192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Isosceles Triangle 34">
            <a:extLst>
              <a:ext uri="{FF2B5EF4-FFF2-40B4-BE49-F238E27FC236}">
                <a16:creationId xmlns:a16="http://schemas.microsoft.com/office/drawing/2014/main" id="{48F66799-884E-21AF-AF32-2A07F1611CD1}"/>
              </a:ext>
            </a:extLst>
          </p:cNvPr>
          <p:cNvSpPr/>
          <p:nvPr/>
        </p:nvSpPr>
        <p:spPr>
          <a:xfrm rot="10800000">
            <a:off x="9610224" y="-619192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Isosceles Triangle 35">
            <a:extLst>
              <a:ext uri="{FF2B5EF4-FFF2-40B4-BE49-F238E27FC236}">
                <a16:creationId xmlns:a16="http://schemas.microsoft.com/office/drawing/2014/main" id="{1FACCDF6-7D3A-B4A4-0EB4-5592D154B9E9}"/>
              </a:ext>
            </a:extLst>
          </p:cNvPr>
          <p:cNvSpPr/>
          <p:nvPr/>
        </p:nvSpPr>
        <p:spPr>
          <a:xfrm rot="10800000">
            <a:off x="11344576" y="-619192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Isosceles Triangle 37">
            <a:extLst>
              <a:ext uri="{FF2B5EF4-FFF2-40B4-BE49-F238E27FC236}">
                <a16:creationId xmlns:a16="http://schemas.microsoft.com/office/drawing/2014/main" id="{48FABD04-AC32-AE31-B5BE-69A682E098BD}"/>
              </a:ext>
            </a:extLst>
          </p:cNvPr>
          <p:cNvSpPr/>
          <p:nvPr/>
        </p:nvSpPr>
        <p:spPr>
          <a:xfrm rot="10800000">
            <a:off x="12211755" y="605360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Isosceles Triangle 38">
            <a:extLst>
              <a:ext uri="{FF2B5EF4-FFF2-40B4-BE49-F238E27FC236}">
                <a16:creationId xmlns:a16="http://schemas.microsoft.com/office/drawing/2014/main" id="{AD1C3DFA-2A70-8B6E-99F7-30B61E5B9032}"/>
              </a:ext>
            </a:extLst>
          </p:cNvPr>
          <p:cNvSpPr/>
          <p:nvPr/>
        </p:nvSpPr>
        <p:spPr>
          <a:xfrm rot="10800000">
            <a:off x="8743051" y="605360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Isosceles Triangle 39">
            <a:extLst>
              <a:ext uri="{FF2B5EF4-FFF2-40B4-BE49-F238E27FC236}">
                <a16:creationId xmlns:a16="http://schemas.microsoft.com/office/drawing/2014/main" id="{1A9790EC-D589-5C4A-E560-DB2BCF75E323}"/>
              </a:ext>
            </a:extLst>
          </p:cNvPr>
          <p:cNvSpPr/>
          <p:nvPr/>
        </p:nvSpPr>
        <p:spPr>
          <a:xfrm rot="10800000">
            <a:off x="10477403" y="605360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Isosceles Triangle 41">
            <a:extLst>
              <a:ext uri="{FF2B5EF4-FFF2-40B4-BE49-F238E27FC236}">
                <a16:creationId xmlns:a16="http://schemas.microsoft.com/office/drawing/2014/main" id="{E1038D70-D264-6B78-5D42-ED1FA767E1F8}"/>
              </a:ext>
            </a:extLst>
          </p:cNvPr>
          <p:cNvSpPr/>
          <p:nvPr/>
        </p:nvSpPr>
        <p:spPr>
          <a:xfrm rot="10800000">
            <a:off x="11344583" y="1829912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Isosceles Triangle 42">
            <a:extLst>
              <a:ext uri="{FF2B5EF4-FFF2-40B4-BE49-F238E27FC236}">
                <a16:creationId xmlns:a16="http://schemas.microsoft.com/office/drawing/2014/main" id="{3E98639A-7CDB-6A6D-F97B-47D6B638CAAB}"/>
              </a:ext>
            </a:extLst>
          </p:cNvPr>
          <p:cNvSpPr/>
          <p:nvPr/>
        </p:nvSpPr>
        <p:spPr>
          <a:xfrm rot="10800000">
            <a:off x="7875879" y="1829912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Isosceles Triangle 43">
            <a:extLst>
              <a:ext uri="{FF2B5EF4-FFF2-40B4-BE49-F238E27FC236}">
                <a16:creationId xmlns:a16="http://schemas.microsoft.com/office/drawing/2014/main" id="{F8E41034-F7F8-063C-3C7B-ADCAFBCCCFF0}"/>
              </a:ext>
            </a:extLst>
          </p:cNvPr>
          <p:cNvSpPr/>
          <p:nvPr/>
        </p:nvSpPr>
        <p:spPr>
          <a:xfrm rot="10800000">
            <a:off x="9610231" y="1829912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Isosceles Triangle 45">
            <a:extLst>
              <a:ext uri="{FF2B5EF4-FFF2-40B4-BE49-F238E27FC236}">
                <a16:creationId xmlns:a16="http://schemas.microsoft.com/office/drawing/2014/main" id="{923115D2-BF3F-B351-31B9-301AA54FD2AF}"/>
              </a:ext>
            </a:extLst>
          </p:cNvPr>
          <p:cNvSpPr/>
          <p:nvPr/>
        </p:nvSpPr>
        <p:spPr>
          <a:xfrm rot="10800000">
            <a:off x="10477410" y="3054464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Isosceles Triangle 46">
            <a:extLst>
              <a:ext uri="{FF2B5EF4-FFF2-40B4-BE49-F238E27FC236}">
                <a16:creationId xmlns:a16="http://schemas.microsoft.com/office/drawing/2014/main" id="{BE7FAA65-ABAD-2969-D32A-B151FBF9954B}"/>
              </a:ext>
            </a:extLst>
          </p:cNvPr>
          <p:cNvSpPr/>
          <p:nvPr/>
        </p:nvSpPr>
        <p:spPr>
          <a:xfrm rot="10800000">
            <a:off x="7008706" y="3054464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Isosceles Triangle 47">
            <a:extLst>
              <a:ext uri="{FF2B5EF4-FFF2-40B4-BE49-F238E27FC236}">
                <a16:creationId xmlns:a16="http://schemas.microsoft.com/office/drawing/2014/main" id="{FE430E2D-2DF1-8B8E-E090-4778D31378D8}"/>
              </a:ext>
            </a:extLst>
          </p:cNvPr>
          <p:cNvSpPr/>
          <p:nvPr/>
        </p:nvSpPr>
        <p:spPr>
          <a:xfrm rot="10800000">
            <a:off x="8743058" y="3054464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Isosceles Triangle 49">
            <a:extLst>
              <a:ext uri="{FF2B5EF4-FFF2-40B4-BE49-F238E27FC236}">
                <a16:creationId xmlns:a16="http://schemas.microsoft.com/office/drawing/2014/main" id="{1F26279A-17C0-5C35-8406-04F16B4328AE}"/>
              </a:ext>
            </a:extLst>
          </p:cNvPr>
          <p:cNvSpPr/>
          <p:nvPr/>
        </p:nvSpPr>
        <p:spPr>
          <a:xfrm rot="10800000">
            <a:off x="9610238" y="4279016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Isosceles Triangle 50">
            <a:extLst>
              <a:ext uri="{FF2B5EF4-FFF2-40B4-BE49-F238E27FC236}">
                <a16:creationId xmlns:a16="http://schemas.microsoft.com/office/drawing/2014/main" id="{7183AB00-2F58-4868-5D10-DDECBF03B9F8}"/>
              </a:ext>
            </a:extLst>
          </p:cNvPr>
          <p:cNvSpPr/>
          <p:nvPr/>
        </p:nvSpPr>
        <p:spPr>
          <a:xfrm rot="10800000">
            <a:off x="6141534" y="4279016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Isosceles Triangle 51">
            <a:extLst>
              <a:ext uri="{FF2B5EF4-FFF2-40B4-BE49-F238E27FC236}">
                <a16:creationId xmlns:a16="http://schemas.microsoft.com/office/drawing/2014/main" id="{9B4BF95A-B88E-7BBC-818C-4EFE59F01FB0}"/>
              </a:ext>
            </a:extLst>
          </p:cNvPr>
          <p:cNvSpPr/>
          <p:nvPr/>
        </p:nvSpPr>
        <p:spPr>
          <a:xfrm rot="10800000">
            <a:off x="7875886" y="4279016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Isosceles Triangle 53">
            <a:extLst>
              <a:ext uri="{FF2B5EF4-FFF2-40B4-BE49-F238E27FC236}">
                <a16:creationId xmlns:a16="http://schemas.microsoft.com/office/drawing/2014/main" id="{B1A7CDCB-6E37-1DEA-A98B-173EA03FDA71}"/>
              </a:ext>
            </a:extLst>
          </p:cNvPr>
          <p:cNvSpPr/>
          <p:nvPr/>
        </p:nvSpPr>
        <p:spPr>
          <a:xfrm rot="10800000">
            <a:off x="8743065" y="5503568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Isosceles Triangle 54">
            <a:extLst>
              <a:ext uri="{FF2B5EF4-FFF2-40B4-BE49-F238E27FC236}">
                <a16:creationId xmlns:a16="http://schemas.microsoft.com/office/drawing/2014/main" id="{4AA704D7-569E-C28E-C675-4AA2947708D4}"/>
              </a:ext>
            </a:extLst>
          </p:cNvPr>
          <p:cNvSpPr/>
          <p:nvPr/>
        </p:nvSpPr>
        <p:spPr>
          <a:xfrm rot="10800000">
            <a:off x="5274361" y="5503568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Isosceles Triangle 55">
            <a:extLst>
              <a:ext uri="{FF2B5EF4-FFF2-40B4-BE49-F238E27FC236}">
                <a16:creationId xmlns:a16="http://schemas.microsoft.com/office/drawing/2014/main" id="{DD740C0E-8140-78BD-8233-2C02FC7FA8FA}"/>
              </a:ext>
            </a:extLst>
          </p:cNvPr>
          <p:cNvSpPr/>
          <p:nvPr/>
        </p:nvSpPr>
        <p:spPr>
          <a:xfrm rot="10800000">
            <a:off x="7008713" y="5503568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Isosceles Triangle 57">
            <a:extLst>
              <a:ext uri="{FF2B5EF4-FFF2-40B4-BE49-F238E27FC236}">
                <a16:creationId xmlns:a16="http://schemas.microsoft.com/office/drawing/2014/main" id="{E823D52E-5A6E-F488-F963-37F8F83856BA}"/>
              </a:ext>
            </a:extLst>
          </p:cNvPr>
          <p:cNvSpPr/>
          <p:nvPr/>
        </p:nvSpPr>
        <p:spPr>
          <a:xfrm rot="10800000">
            <a:off x="7875849" y="6728116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Isosceles Triangle 58">
            <a:extLst>
              <a:ext uri="{FF2B5EF4-FFF2-40B4-BE49-F238E27FC236}">
                <a16:creationId xmlns:a16="http://schemas.microsoft.com/office/drawing/2014/main" id="{F3471727-CD77-E867-8B5E-0E02C2C0CFB8}"/>
              </a:ext>
            </a:extLst>
          </p:cNvPr>
          <p:cNvSpPr/>
          <p:nvPr/>
        </p:nvSpPr>
        <p:spPr>
          <a:xfrm rot="10800000">
            <a:off x="4407189" y="6728120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Isosceles Triangle 59">
            <a:extLst>
              <a:ext uri="{FF2B5EF4-FFF2-40B4-BE49-F238E27FC236}">
                <a16:creationId xmlns:a16="http://schemas.microsoft.com/office/drawing/2014/main" id="{A68C8146-C871-635A-FC44-AC2824863700}"/>
              </a:ext>
            </a:extLst>
          </p:cNvPr>
          <p:cNvSpPr/>
          <p:nvPr/>
        </p:nvSpPr>
        <p:spPr>
          <a:xfrm rot="10800000">
            <a:off x="6141541" y="6728120"/>
            <a:ext cx="1734352" cy="12245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E249A3-F109-909D-7BFE-508BA76508E5}"/>
              </a:ext>
            </a:extLst>
          </p:cNvPr>
          <p:cNvSpPr txBox="1"/>
          <p:nvPr/>
        </p:nvSpPr>
        <p:spPr>
          <a:xfrm>
            <a:off x="534367" y="2435823"/>
            <a:ext cx="6586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kern="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DESIGN CAMERA BASED SECURITY SYSTEM FOR INDUSTRIAL ROBOT</a:t>
            </a: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760F33-BDCE-ECB1-5333-5183860E873E}"/>
              </a:ext>
            </a:extLst>
          </p:cNvPr>
          <p:cNvSpPr txBox="1"/>
          <p:nvPr/>
        </p:nvSpPr>
        <p:spPr>
          <a:xfrm>
            <a:off x="858086" y="3495955"/>
            <a:ext cx="4736774" cy="184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Du Do Lan Chi –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EEACIU19002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Advisor: Dr. Vo Tan Phuoc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34645E7-10B3-6B62-0EBA-668789FE2DD2}"/>
              </a:ext>
            </a:extLst>
          </p:cNvPr>
          <p:cNvSpPr txBox="1"/>
          <p:nvPr/>
        </p:nvSpPr>
        <p:spPr>
          <a:xfrm>
            <a:off x="708559" y="1206966"/>
            <a:ext cx="251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Senior Project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911D16B6-2320-508F-CAE4-FB6661100B48}"/>
              </a:ext>
            </a:extLst>
          </p:cNvPr>
          <p:cNvSpPr/>
          <p:nvPr/>
        </p:nvSpPr>
        <p:spPr>
          <a:xfrm rot="3854636">
            <a:off x="-1299704" y="-981541"/>
            <a:ext cx="2998679" cy="2712134"/>
          </a:xfrm>
          <a:prstGeom prst="triangle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63ACBD-17BE-01CA-42E7-811F6789F8FB}"/>
              </a:ext>
            </a:extLst>
          </p:cNvPr>
          <p:cNvGrpSpPr/>
          <p:nvPr/>
        </p:nvGrpSpPr>
        <p:grpSpPr>
          <a:xfrm>
            <a:off x="5040983" y="78125"/>
            <a:ext cx="2129781" cy="991555"/>
            <a:chOff x="5294447" y="1317523"/>
            <a:chExt cx="1246017" cy="580104"/>
          </a:xfrm>
        </p:grpSpPr>
        <p:pic>
          <p:nvPicPr>
            <p:cNvPr id="4" name="Picture 3" descr="A blue and white logo&#10;&#10;Description automatically generated">
              <a:extLst>
                <a:ext uri="{FF2B5EF4-FFF2-40B4-BE49-F238E27FC236}">
                  <a16:creationId xmlns:a16="http://schemas.microsoft.com/office/drawing/2014/main" id="{B8C4DB10-AFA9-BB44-3ED8-6D7ED40E4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447" y="1317523"/>
              <a:ext cx="580551" cy="580103"/>
            </a:xfrm>
            <a:prstGeom prst="rect">
              <a:avLst/>
            </a:prstGeom>
          </p:spPr>
        </p:pic>
        <p:pic>
          <p:nvPicPr>
            <p:cNvPr id="8" name="Picture 7" descr="A red and white circle with text&#10;&#10;Description automatically generated">
              <a:extLst>
                <a:ext uri="{FF2B5EF4-FFF2-40B4-BE49-F238E27FC236}">
                  <a16:creationId xmlns:a16="http://schemas.microsoft.com/office/drawing/2014/main" id="{8F308CD8-B370-3E87-E2A3-93900DA77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360" y="1317523"/>
              <a:ext cx="580104" cy="5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2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9420D0-495F-3C34-D232-C7DE9975E8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A1F17-60B6-BD9B-3727-177EA9D662FA}"/>
              </a:ext>
            </a:extLst>
          </p:cNvPr>
          <p:cNvSpPr txBox="1"/>
          <p:nvPr/>
        </p:nvSpPr>
        <p:spPr>
          <a:xfrm>
            <a:off x="-132589" y="346811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1.2 Distortion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explaining effect of barrel distortion and pincushion distortion on a square grid.">
            <a:extLst>
              <a:ext uri="{FF2B5EF4-FFF2-40B4-BE49-F238E27FC236}">
                <a16:creationId xmlns:a16="http://schemas.microsoft.com/office/drawing/2014/main" id="{D9700A17-BEA9-8C1F-D6B8-59D58936C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40" y="747135"/>
            <a:ext cx="5387952" cy="18501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BCF1CB-C2AA-62E2-1A8F-29ABE0B935AE}"/>
                  </a:ext>
                </a:extLst>
              </p:cNvPr>
              <p:cNvSpPr txBox="1"/>
              <p:nvPr/>
            </p:nvSpPr>
            <p:spPr>
              <a:xfrm>
                <a:off x="2277721" y="4539089"/>
                <a:ext cx="7714677" cy="790713"/>
              </a:xfrm>
              <a:prstGeom prst="roundRect">
                <a:avLst/>
              </a:prstGeom>
              <a:solidFill>
                <a:srgbClr val="C7C8CC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b="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6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+…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6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+…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a:rPr lang="en-US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𝑢𝑣</m:t>
                                    </m:r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+2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+2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+2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𝑢𝑣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800" b="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sz="1800" b="0" i="1" kern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kern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1.3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800" b="0" kern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BCF1CB-C2AA-62E2-1A8F-29ABE0B9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21" y="4539089"/>
                <a:ext cx="7714677" cy="7907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C3BF258-52DB-4FA6-E6F2-7001A3194B15}"/>
              </a:ext>
            </a:extLst>
          </p:cNvPr>
          <p:cNvSpPr txBox="1"/>
          <p:nvPr/>
        </p:nvSpPr>
        <p:spPr>
          <a:xfrm>
            <a:off x="372797" y="6137402"/>
            <a:ext cx="1144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the process of figuring out these parameters with respect to the world coordinate system. 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8FAAD-FDA0-3E54-FEF3-1387730500F3}"/>
              </a:ext>
            </a:extLst>
          </p:cNvPr>
          <p:cNvSpPr txBox="1"/>
          <p:nvPr/>
        </p:nvSpPr>
        <p:spPr>
          <a:xfrm>
            <a:off x="589141" y="4016511"/>
            <a:ext cx="409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displacement vector: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34492-F504-F764-7098-4791CBD5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347" y="804177"/>
            <a:ext cx="1922755" cy="1847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9CC84F-D422-E8A8-4357-0C6B2132DC94}"/>
              </a:ext>
            </a:extLst>
          </p:cNvPr>
          <p:cNvSpPr txBox="1"/>
          <p:nvPr/>
        </p:nvSpPr>
        <p:spPr>
          <a:xfrm>
            <a:off x="1238083" y="2615655"/>
            <a:ext cx="409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Radial distortion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B1BBA-BD4A-FD49-2854-CC274C9EF6FE}"/>
              </a:ext>
            </a:extLst>
          </p:cNvPr>
          <p:cNvSpPr txBox="1"/>
          <p:nvPr/>
        </p:nvSpPr>
        <p:spPr>
          <a:xfrm>
            <a:off x="6599691" y="2615655"/>
            <a:ext cx="409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Tangential distortion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7FC302B-47F4-C63D-A6DE-FC39B53664C0}"/>
              </a:ext>
            </a:extLst>
          </p:cNvPr>
          <p:cNvSpPr/>
          <p:nvPr/>
        </p:nvSpPr>
        <p:spPr>
          <a:xfrm rot="16200000">
            <a:off x="4681935" y="3686612"/>
            <a:ext cx="435128" cy="3400381"/>
          </a:xfrm>
          <a:prstGeom prst="leftBrac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FEADF-52A6-B848-5E8B-14FCAF863E70}"/>
              </a:ext>
            </a:extLst>
          </p:cNvPr>
          <p:cNvSpPr txBox="1"/>
          <p:nvPr/>
        </p:nvSpPr>
        <p:spPr>
          <a:xfrm>
            <a:off x="3984974" y="5530951"/>
            <a:ext cx="1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radial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0197AFC-3D84-CB4A-FAA2-ED52BB28576D}"/>
              </a:ext>
            </a:extLst>
          </p:cNvPr>
          <p:cNvSpPr/>
          <p:nvPr/>
        </p:nvSpPr>
        <p:spPr>
          <a:xfrm rot="16200000">
            <a:off x="7726884" y="4174635"/>
            <a:ext cx="435128" cy="2424335"/>
          </a:xfrm>
          <a:prstGeom prst="leftBrac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20FDA-3B4B-47E2-A19D-2A3A91F7FA80}"/>
              </a:ext>
            </a:extLst>
          </p:cNvPr>
          <p:cNvSpPr txBox="1"/>
          <p:nvPr/>
        </p:nvSpPr>
        <p:spPr>
          <a:xfrm>
            <a:off x="7029923" y="5543793"/>
            <a:ext cx="1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tangential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7287E6-8EB7-9CD4-ABCC-3C96DF85622A}"/>
                  </a:ext>
                </a:extLst>
              </p:cNvPr>
              <p:cNvSpPr txBox="1"/>
              <p:nvPr/>
            </p:nvSpPr>
            <p:spPr>
              <a:xfrm>
                <a:off x="4186860" y="3271683"/>
                <a:ext cx="3818279" cy="411106"/>
              </a:xfrm>
              <a:prstGeom prst="roundRect">
                <a:avLst/>
              </a:prstGeom>
              <a:solidFill>
                <a:srgbClr val="C7C8CC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b="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800" b="0" i="1" kern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kern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800" b="0" i="1" kern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1800" b="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b="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1800" b="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en-US" sz="1800" b="0" kern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7287E6-8EB7-9CD4-ABCC-3C96DF856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860" y="3271683"/>
                <a:ext cx="3818279" cy="41110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/>
      <p:bldP spid="7" grpId="0"/>
      <p:bldP spid="9" grpId="0"/>
      <p:bldP spid="10" grpId="0" animBg="1"/>
      <p:bldP spid="12" grpId="0"/>
      <p:bldP spid="14" grpId="0" animBg="1"/>
      <p:bldP spid="15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62C71-0869-19AB-F839-1F7126E19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D6AD05-3337-088A-74C3-6889C8F0F1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952EC-2359-9C5B-CFFB-AF786AC4D402}"/>
              </a:ext>
            </a:extLst>
          </p:cNvPr>
          <p:cNvSpPr txBox="1"/>
          <p:nvPr/>
        </p:nvSpPr>
        <p:spPr>
          <a:xfrm>
            <a:off x="-132589" y="346811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 Object Detection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29FB4-CF87-84A0-6EB5-16B8A7E9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30" y="762232"/>
            <a:ext cx="6982540" cy="23721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DC66DA-AB79-8579-0D1D-49772D33956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3134398"/>
            <a:ext cx="0" cy="181597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584DCD-3CFE-136E-9A9A-60518A1BEE73}"/>
              </a:ext>
            </a:extLst>
          </p:cNvPr>
          <p:cNvCxnSpPr>
            <a:cxnSpLocks/>
          </p:cNvCxnSpPr>
          <p:nvPr/>
        </p:nvCxnSpPr>
        <p:spPr>
          <a:xfrm flipH="1">
            <a:off x="3810000" y="4288741"/>
            <a:ext cx="22860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A2B897-416C-41AC-2296-0A0F21F8E983}"/>
              </a:ext>
            </a:extLst>
          </p:cNvPr>
          <p:cNvCxnSpPr>
            <a:cxnSpLocks/>
          </p:cNvCxnSpPr>
          <p:nvPr/>
        </p:nvCxnSpPr>
        <p:spPr>
          <a:xfrm>
            <a:off x="6096000" y="4288741"/>
            <a:ext cx="22860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D164A6-E742-F595-A669-4E6B8F73A016}"/>
              </a:ext>
            </a:extLst>
          </p:cNvPr>
          <p:cNvSpPr txBox="1"/>
          <p:nvPr/>
        </p:nvSpPr>
        <p:spPr>
          <a:xfrm>
            <a:off x="0" y="4090137"/>
            <a:ext cx="380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Histogram of Oriented Gradient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(HOG)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9E2B2-AFA0-FBD5-0F27-777B09E712A7}"/>
              </a:ext>
            </a:extLst>
          </p:cNvPr>
          <p:cNvSpPr txBox="1"/>
          <p:nvPr/>
        </p:nvSpPr>
        <p:spPr>
          <a:xfrm>
            <a:off x="8383198" y="4090137"/>
            <a:ext cx="381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Single Shot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MultiBox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Detector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(SSD)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2C1468-1FB8-138D-8716-8B355C2D6C0A}"/>
              </a:ext>
            </a:extLst>
          </p:cNvPr>
          <p:cNvSpPr txBox="1"/>
          <p:nvPr/>
        </p:nvSpPr>
        <p:spPr>
          <a:xfrm>
            <a:off x="4068905" y="3956698"/>
            <a:ext cx="184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12124-4C5F-85E4-62B5-5A844EC405FE}"/>
              </a:ext>
            </a:extLst>
          </p:cNvPr>
          <p:cNvSpPr txBox="1"/>
          <p:nvPr/>
        </p:nvSpPr>
        <p:spPr>
          <a:xfrm>
            <a:off x="6226052" y="3956698"/>
            <a:ext cx="184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2B988D-67E2-598F-CA87-DE969409C18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6096000" y="4279863"/>
            <a:ext cx="0" cy="257813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777A606-E870-8AB0-3F81-41D0DF87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" y="4967449"/>
            <a:ext cx="5943600" cy="5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80931-AC34-22BE-C9CF-806A46E2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C129DA-8099-9FC4-5429-EA4B7A62C5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75658-AC48-E74C-17D2-61D2AD36F933}"/>
              </a:ext>
            </a:extLst>
          </p:cNvPr>
          <p:cNvSpPr txBox="1"/>
          <p:nvPr/>
        </p:nvSpPr>
        <p:spPr>
          <a:xfrm>
            <a:off x="1192361" y="239947"/>
            <a:ext cx="381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Single Shot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MultiBox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Detector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(SSD) </a:t>
            </a:r>
          </a:p>
        </p:txBody>
      </p:sp>
      <p:pic>
        <p:nvPicPr>
          <p:cNvPr id="7" name="Picture 6" descr="A grid with a grid and a blue and black design&#10;&#10;Description automatically generated with medium confidence">
            <a:extLst>
              <a:ext uri="{FF2B5EF4-FFF2-40B4-BE49-F238E27FC236}">
                <a16:creationId xmlns:a16="http://schemas.microsoft.com/office/drawing/2014/main" id="{4DBDEA0F-A26D-0960-85DE-5CA02C82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62" y="1026176"/>
            <a:ext cx="5000846" cy="1607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039464-2C89-9440-85D6-6EE462EA2A15}"/>
              </a:ext>
            </a:extLst>
          </p:cNvPr>
          <p:cNvSpPr txBox="1"/>
          <p:nvPr/>
        </p:nvSpPr>
        <p:spPr>
          <a:xfrm>
            <a:off x="785462" y="2813702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MobileNet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0" name="Picture 9" descr="A diagram of a block diagram&#10;&#10;Description automatically generated">
            <a:extLst>
              <a:ext uri="{FF2B5EF4-FFF2-40B4-BE49-F238E27FC236}">
                <a16:creationId xmlns:a16="http://schemas.microsoft.com/office/drawing/2014/main" id="{70ED1487-593B-FC41-6EC9-CF2FF4E1E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7" y="3241564"/>
            <a:ext cx="4604385" cy="355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9E364-B490-FCF7-5D3A-A6FF97678BE0}"/>
              </a:ext>
            </a:extLst>
          </p:cNvPr>
          <p:cNvSpPr txBox="1"/>
          <p:nvPr/>
        </p:nvSpPr>
        <p:spPr>
          <a:xfrm>
            <a:off x="6202019" y="2543770"/>
            <a:ext cx="598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Use SSD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MobileNet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detect human.</a:t>
            </a:r>
          </a:p>
        </p:txBody>
      </p:sp>
    </p:spTree>
    <p:extLst>
      <p:ext uri="{BB962C8B-B14F-4D97-AF65-F5344CB8AC3E}">
        <p14:creationId xmlns:p14="http://schemas.microsoft.com/office/powerpoint/2010/main" val="2154889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284CF-F998-5DC2-2DC5-04E24FE5A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1A26A-8501-BD03-EA45-5177934C9B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C9E01-3EAD-A7AF-86FB-A186CC166974}"/>
              </a:ext>
            </a:extLst>
          </p:cNvPr>
          <p:cNvSpPr txBox="1"/>
          <p:nvPr/>
        </p:nvSpPr>
        <p:spPr>
          <a:xfrm>
            <a:off x="-132589" y="346811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 Pose Estimation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BFD9BFCB-9EFC-1B0F-FEF7-D5DF68C0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68" y="2964987"/>
            <a:ext cx="4329959" cy="3753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3760D8-5BCF-7D28-B344-D28FDA858238}"/>
                  </a:ext>
                </a:extLst>
              </p:cNvPr>
              <p:cNvSpPr txBox="1"/>
              <p:nvPr/>
            </p:nvSpPr>
            <p:spPr>
              <a:xfrm>
                <a:off x="125480" y="868401"/>
                <a:ext cx="5892698" cy="58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  <m:e>
                            <m:r>
                              <a:rPr lang="en-US" sz="1800" b="1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𝐓</m:t>
                            </m:r>
                          </m:e>
                        </m:sPre>
                      </m:e>
                      <m: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is </a:t>
                </a:r>
                <a:r>
                  <a:rPr lang="en-US" sz="1800" kern="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the transformation homogeneous matrix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3760D8-5BCF-7D28-B344-D28FDA858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0" y="868401"/>
                <a:ext cx="5892698" cy="581954"/>
              </a:xfrm>
              <a:prstGeom prst="rect">
                <a:avLst/>
              </a:prstGeom>
              <a:blipFill>
                <a:blip r:embed="rId3"/>
                <a:stretch>
                  <a:fillRect b="-1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1B63B5-B3FA-A453-2CEE-91C212132E0B}"/>
                  </a:ext>
                </a:extLst>
              </p:cNvPr>
              <p:cNvSpPr txBox="1"/>
              <p:nvPr/>
            </p:nvSpPr>
            <p:spPr>
              <a:xfrm>
                <a:off x="1313681" y="1602613"/>
                <a:ext cx="3539340" cy="790713"/>
              </a:xfrm>
              <a:prstGeom prst="roundRect">
                <a:avLst/>
              </a:prstGeom>
              <a:solidFill>
                <a:srgbClr val="C7C8CC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0" i="1" kern="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1800" i="1" kern="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r>
                                    <a:rPr lang="en-US" sz="1800" b="1" i="1" kern="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US" sz="1800" i="1" ker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Pre>
                                          <m:sPre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PrePr>
                                          <m:sub/>
                                          <m:sup>
                                            <m:r>
                                              <a:rPr lang="en-US" sz="1800" i="1" kern="0"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  <m:e>
                                            <m:r>
                                              <a:rPr lang="en-US" sz="1800" b="1" i="1" kern="0"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𝐑</m:t>
                                            </m:r>
                                          </m:e>
                                        </m:sPre>
                                      </m:e>
                                      <m:sub>
                                        <m:r>
                                          <a:rPr lang="en-US" sz="1800" i="1" kern="0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Pre>
                                          <m:sPre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PrePr>
                                          <m:sub/>
                                          <m:sup>
                                            <m:r>
                                              <a:rPr lang="en-US" sz="1800" i="1" kern="0"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sup>
                                          <m:e>
                                            <m:r>
                                              <a:rPr lang="en-US" sz="1800" b="1" i="1" kern="0"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𝐭</m:t>
                                            </m:r>
                                          </m:e>
                                        </m:sPre>
                                      </m:e>
                                      <m:sub>
                                        <m:r>
                                          <a:rPr lang="en-US" sz="1800" i="1" kern="0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kern="0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𝟎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3×1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800" i="1" kern="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sz="1800" b="0" i="1" kern="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kern="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3.1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800" b="0" kern="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1B63B5-B3FA-A453-2CEE-91C21213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81" y="1602613"/>
                <a:ext cx="3539340" cy="79071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52B2F3-ABCA-B730-8A2E-EDD11C6C908D}"/>
                  </a:ext>
                </a:extLst>
              </p:cNvPr>
              <p:cNvSpPr txBox="1"/>
              <p:nvPr/>
            </p:nvSpPr>
            <p:spPr>
              <a:xfrm>
                <a:off x="125480" y="2587134"/>
                <a:ext cx="5970520" cy="1157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Point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world object has the corresponding perspective projection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52B2F3-ABCA-B730-8A2E-EDD11C6C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0" y="2587134"/>
                <a:ext cx="5970520" cy="1157625"/>
              </a:xfrm>
              <a:prstGeom prst="rect">
                <a:avLst/>
              </a:prstGeom>
              <a:blipFill>
                <a:blip r:embed="rId5"/>
                <a:stretch>
                  <a:fillRect l="-91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80B0A0-EC7B-036D-CC11-D4F53499AB94}"/>
                  </a:ext>
                </a:extLst>
              </p:cNvPr>
              <p:cNvSpPr txBox="1"/>
              <p:nvPr/>
            </p:nvSpPr>
            <p:spPr>
              <a:xfrm>
                <a:off x="1313681" y="3829418"/>
                <a:ext cx="3539340" cy="411957"/>
              </a:xfrm>
              <a:prstGeom prst="roundRect">
                <a:avLst/>
              </a:prstGeom>
              <a:solidFill>
                <a:srgbClr val="C7C8CC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sPr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3.2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b="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80B0A0-EC7B-036D-CC11-D4F53499A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81" y="3829418"/>
                <a:ext cx="3539340" cy="41195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C46D8C-3B17-B3A8-E10F-0BF66FEB4965}"/>
              </a:ext>
            </a:extLst>
          </p:cNvPr>
          <p:cNvCxnSpPr>
            <a:cxnSpLocks/>
          </p:cNvCxnSpPr>
          <p:nvPr/>
        </p:nvCxnSpPr>
        <p:spPr>
          <a:xfrm flipH="1">
            <a:off x="1445280" y="4131941"/>
            <a:ext cx="1086794" cy="47964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4EA893-EFAD-B869-1138-D24DE9F6881E}"/>
              </a:ext>
            </a:extLst>
          </p:cNvPr>
          <p:cNvSpPr txBox="1"/>
          <p:nvPr/>
        </p:nvSpPr>
        <p:spPr>
          <a:xfrm>
            <a:off x="-132589" y="4656960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Camera matrix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A75814-A4F7-905F-7500-1A6882DDE7A1}"/>
              </a:ext>
            </a:extLst>
          </p:cNvPr>
          <p:cNvCxnSpPr>
            <a:cxnSpLocks/>
          </p:cNvCxnSpPr>
          <p:nvPr/>
        </p:nvCxnSpPr>
        <p:spPr>
          <a:xfrm>
            <a:off x="2717945" y="4131941"/>
            <a:ext cx="871561" cy="46183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D008E4-C990-A112-7B73-E68ECF726669}"/>
                  </a:ext>
                </a:extLst>
              </p:cNvPr>
              <p:cNvSpPr txBox="1"/>
              <p:nvPr/>
            </p:nvSpPr>
            <p:spPr>
              <a:xfrm>
                <a:off x="3203460" y="4397293"/>
                <a:ext cx="2892540" cy="1101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Projection matrix: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r>
                        <a:rPr lang="en-US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D008E4-C990-A112-7B73-E68ECF72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460" y="4397293"/>
                <a:ext cx="2892540" cy="1101905"/>
              </a:xfrm>
              <a:prstGeom prst="rect">
                <a:avLst/>
              </a:prstGeom>
              <a:blipFill>
                <a:blip r:embed="rId7"/>
                <a:stretch>
                  <a:fillRect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diagram of a rectangular object&#10;&#10;Description automatically generated">
            <a:extLst>
              <a:ext uri="{FF2B5EF4-FFF2-40B4-BE49-F238E27FC236}">
                <a16:creationId xmlns:a16="http://schemas.microsoft.com/office/drawing/2014/main" id="{E832997F-5B40-7FDF-BD73-328FF2AFD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977" y="531477"/>
            <a:ext cx="4955540" cy="2172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E2BC5D-BF25-6E3A-4114-10D3C7FCF59D}"/>
                  </a:ext>
                </a:extLst>
              </p:cNvPr>
              <p:cNvSpPr txBox="1"/>
              <p:nvPr/>
            </p:nvSpPr>
            <p:spPr>
              <a:xfrm>
                <a:off x="125480" y="5653173"/>
                <a:ext cx="5970520" cy="58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Pose: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  <m:e>
                            <m:r>
                              <a:rPr lang="en-US" sz="1800" b="1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𝐓</m:t>
                            </m:r>
                          </m:e>
                        </m:sPre>
                      </m:e>
                      <m: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by solving set of Eq. (3.2). 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E2BC5D-BF25-6E3A-4114-10D3C7FCF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0" y="5653173"/>
                <a:ext cx="5970520" cy="581954"/>
              </a:xfrm>
              <a:prstGeom prst="rect">
                <a:avLst/>
              </a:prstGeom>
              <a:blipFill>
                <a:blip r:embed="rId9"/>
                <a:stretch>
                  <a:fillRect l="-919" b="-1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4" grpId="0"/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882B-AF36-126A-57E7-C96F44C5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E93447-2A2B-FAAA-B87D-E8096A14EE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76209-32EE-BD7C-DC42-30C151652434}"/>
              </a:ext>
            </a:extLst>
          </p:cNvPr>
          <p:cNvSpPr txBox="1"/>
          <p:nvPr/>
        </p:nvSpPr>
        <p:spPr>
          <a:xfrm>
            <a:off x="486382" y="288445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Fiducial marker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oup of black and white logos&#10;&#10;Description automatically generated">
            <a:extLst>
              <a:ext uri="{FF2B5EF4-FFF2-40B4-BE49-F238E27FC236}">
                <a16:creationId xmlns:a16="http://schemas.microsoft.com/office/drawing/2014/main" id="{05A56EE9-7035-D096-5D81-D5D240DB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499" y="0"/>
            <a:ext cx="3607444" cy="30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5DE56C-FD57-A3AD-0975-A64FD26B0495}"/>
              </a:ext>
            </a:extLst>
          </p:cNvPr>
          <p:cNvSpPr txBox="1"/>
          <p:nvPr/>
        </p:nvSpPr>
        <p:spPr>
          <a:xfrm>
            <a:off x="486382" y="755213"/>
            <a:ext cx="6070061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 objects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Square-based marker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single marker is enough for pose estimation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marker utilizes identification through binary code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system has its own predefined set of marker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Problems: application’s requirements.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237EF-E35B-964C-81CA-E84BD0772057}"/>
              </a:ext>
            </a:extLst>
          </p:cNvPr>
          <p:cNvSpPr txBox="1"/>
          <p:nvPr/>
        </p:nvSpPr>
        <p:spPr>
          <a:xfrm>
            <a:off x="486382" y="4560620"/>
            <a:ext cx="6070061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Aruco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group of black squares with white squares&#10;&#10;Description automatically generated">
            <a:extLst>
              <a:ext uri="{FF2B5EF4-FFF2-40B4-BE49-F238E27FC236}">
                <a16:creationId xmlns:a16="http://schemas.microsoft.com/office/drawing/2014/main" id="{9C803BE3-0C6B-EE48-3C5E-BC05DBB1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11" y="3286789"/>
            <a:ext cx="27432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A726C-B628-71EA-90DC-1C24BA5B98C9}"/>
              </a:ext>
            </a:extLst>
          </p:cNvPr>
          <p:cNvSpPr txBox="1"/>
          <p:nvPr/>
        </p:nvSpPr>
        <p:spPr>
          <a:xfrm>
            <a:off x="486382" y="5194807"/>
            <a:ext cx="6070061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 with a desired quantity of markers and bits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3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6E926-7611-296D-2712-815C7F598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C9AE29-EEE2-319D-A69E-A7A6A9BE85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A8756A-91EB-8800-8C9D-79284B81DD48}"/>
              </a:ext>
            </a:extLst>
          </p:cNvPr>
          <p:cNvSpPr/>
          <p:nvPr/>
        </p:nvSpPr>
        <p:spPr>
          <a:xfrm rot="5400000">
            <a:off x="5765347" y="-1175184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FC73B-E61D-C170-BBA5-09FC12E0B38D}"/>
              </a:ext>
            </a:extLst>
          </p:cNvPr>
          <p:cNvSpPr txBox="1"/>
          <p:nvPr/>
        </p:nvSpPr>
        <p:spPr>
          <a:xfrm rot="5400000">
            <a:off x="5973518" y="-991869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8A9B2-2449-AE47-6EB8-BBF54EB2A0A6}"/>
              </a:ext>
            </a:extLst>
          </p:cNvPr>
          <p:cNvSpPr txBox="1"/>
          <p:nvPr/>
        </p:nvSpPr>
        <p:spPr>
          <a:xfrm>
            <a:off x="548546" y="1316424"/>
            <a:ext cx="8744744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“A Flexible New Technique for Camera Calibration” method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Zhengyou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Zhang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DFCA0-9627-AA64-EF30-89ECBCAE0B7B}"/>
              </a:ext>
            </a:extLst>
          </p:cNvPr>
          <p:cNvSpPr txBox="1"/>
          <p:nvPr/>
        </p:nvSpPr>
        <p:spPr>
          <a:xfrm>
            <a:off x="548546" y="1030949"/>
            <a:ext cx="289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1.1 Camera calibration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540E301-2DB9-EADD-1000-8DB8A76EE248}"/>
                  </a:ext>
                </a:extLst>
              </p:cNvPr>
              <p:cNvSpPr/>
              <p:nvPr/>
            </p:nvSpPr>
            <p:spPr>
              <a:xfrm>
                <a:off x="121021" y="2051964"/>
                <a:ext cx="1869613" cy="1046035"/>
              </a:xfrm>
              <a:prstGeom prst="rect">
                <a:avLst/>
              </a:prstGeom>
              <a:solidFill>
                <a:srgbClr val="DED0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2D point: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1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𝐦</m:t>
                          </m:r>
                        </m:e>
                      </m:acc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=[</m:t>
                      </m:r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 1]</m:t>
                          </m:r>
                        </m:e>
                        <m:sup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540E301-2DB9-EADD-1000-8DB8A76EE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2051964"/>
                <a:ext cx="1869613" cy="10460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BB791B-B74E-2044-54D9-D0EED1530DBE}"/>
                  </a:ext>
                </a:extLst>
              </p:cNvPr>
              <p:cNvSpPr/>
              <p:nvPr/>
            </p:nvSpPr>
            <p:spPr>
              <a:xfrm>
                <a:off x="121021" y="3880764"/>
                <a:ext cx="1869613" cy="1046035"/>
              </a:xfrm>
              <a:prstGeom prst="rect">
                <a:avLst/>
              </a:prstGeom>
              <a:solidFill>
                <a:srgbClr val="DED0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point: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</m:acc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=[</m:t>
                    </m:r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1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BB791B-B74E-2044-54D9-D0EED1530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3880764"/>
                <a:ext cx="1869613" cy="1046035"/>
              </a:xfrm>
              <a:prstGeom prst="rect">
                <a:avLst/>
              </a:prstGeom>
              <a:blipFill>
                <a:blip r:embed="rId3"/>
                <a:stretch>
                  <a:fillRect r="-48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8BCF32-B094-C1C2-732A-09706C3B4F9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55828" y="3097999"/>
            <a:ext cx="0" cy="782765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4343E0-E9B0-FC65-F877-6FA288CF5A1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055828" y="3515216"/>
            <a:ext cx="1122070" cy="0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0AF97D0-19E8-AC92-EAEC-02A5BA1B1CC6}"/>
                  </a:ext>
                </a:extLst>
              </p:cNvPr>
              <p:cNvSpPr/>
              <p:nvPr/>
            </p:nvSpPr>
            <p:spPr>
              <a:xfrm>
                <a:off x="2177898" y="2992198"/>
                <a:ext cx="2142834" cy="1046036"/>
              </a:xfrm>
              <a:prstGeom prst="roundRect">
                <a:avLst/>
              </a:prstGeom>
              <a:solidFill>
                <a:srgbClr val="B6C4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0AF97D0-19E8-AC92-EAEC-02A5BA1B1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898" y="2992198"/>
                <a:ext cx="2142834" cy="104603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C7A401-131A-BE5D-617F-1F160C77FFAE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4320732" y="3515216"/>
            <a:ext cx="857377" cy="0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D99BFC-E295-D75A-3296-0026980418AD}"/>
              </a:ext>
            </a:extLst>
          </p:cNvPr>
          <p:cNvSpPr txBox="1"/>
          <p:nvPr/>
        </p:nvSpPr>
        <p:spPr>
          <a:xfrm>
            <a:off x="5178109" y="4219115"/>
            <a:ext cx="12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4A9EE49-A144-06DC-B834-06411CD9EB0B}"/>
                  </a:ext>
                </a:extLst>
              </p:cNvPr>
              <p:cNvSpPr/>
              <p:nvPr/>
            </p:nvSpPr>
            <p:spPr>
              <a:xfrm>
                <a:off x="5178109" y="2992198"/>
                <a:ext cx="2854860" cy="1046036"/>
              </a:xfrm>
              <a:prstGeom prst="roundRect">
                <a:avLst/>
              </a:prstGeom>
              <a:solidFill>
                <a:srgbClr val="B6C4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M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M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M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M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lang="en-US" sz="1800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sz="1800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4A9EE49-A144-06DC-B834-06411CD9E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109" y="2992198"/>
                <a:ext cx="2854860" cy="104603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878BA8B-9383-ABC1-69C9-49BFE0F40483}"/>
                  </a:ext>
                </a:extLst>
              </p:cNvPr>
              <p:cNvSpPr/>
              <p:nvPr/>
            </p:nvSpPr>
            <p:spPr>
              <a:xfrm>
                <a:off x="3503181" y="1887144"/>
                <a:ext cx="2630414" cy="1046036"/>
              </a:xfrm>
              <a:prstGeom prst="roundRect">
                <a:avLst/>
              </a:prstGeom>
              <a:solidFill>
                <a:srgbClr val="B1C3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878BA8B-9383-ABC1-69C9-49BFE0F40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181" y="1887144"/>
                <a:ext cx="2630414" cy="104603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BAD57E-1CFE-BC59-ACB4-B26EA0D58A8F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5357427" y="4038234"/>
            <a:ext cx="0" cy="667522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B90D0D2-25D3-0F43-F6B3-175AF80C3B4E}"/>
              </a:ext>
            </a:extLst>
          </p:cNvPr>
          <p:cNvSpPr/>
          <p:nvPr/>
        </p:nvSpPr>
        <p:spPr>
          <a:xfrm>
            <a:off x="4992705" y="4705756"/>
            <a:ext cx="729443" cy="729443"/>
          </a:xfrm>
          <a:prstGeom prst="ellipse">
            <a:avLst/>
          </a:prstGeom>
          <a:solidFill>
            <a:srgbClr val="BBAB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2F1A750-BF75-7D9C-B597-183D4F69A340}"/>
                  </a:ext>
                </a:extLst>
              </p:cNvPr>
              <p:cNvSpPr/>
              <p:nvPr/>
            </p:nvSpPr>
            <p:spPr>
              <a:xfrm>
                <a:off x="8638314" y="2966363"/>
                <a:ext cx="3553686" cy="1046036"/>
              </a:xfrm>
              <a:prstGeom prst="roundRect">
                <a:avLst/>
              </a:prstGeom>
              <a:solidFill>
                <a:srgbClr val="B6C4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2F1A750-BF75-7D9C-B597-183D4F69A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314" y="2966363"/>
                <a:ext cx="3553686" cy="104603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6AA76D31-318F-2FAD-D635-405CA18DDFDA}"/>
              </a:ext>
            </a:extLst>
          </p:cNvPr>
          <p:cNvSpPr/>
          <p:nvPr/>
        </p:nvSpPr>
        <p:spPr>
          <a:xfrm>
            <a:off x="7702315" y="4705756"/>
            <a:ext cx="2008894" cy="729443"/>
          </a:xfrm>
          <a:prstGeom prst="ellipse">
            <a:avLst/>
          </a:prstGeom>
          <a:solidFill>
            <a:srgbClr val="BBAB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ntrinsic parameters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DE2C5B-0A12-B952-2F68-AF60084159EB}"/>
              </a:ext>
            </a:extLst>
          </p:cNvPr>
          <p:cNvCxnSpPr>
            <a:cxnSpLocks/>
            <a:stCxn id="38" idx="6"/>
            <a:endCxn id="51" idx="2"/>
          </p:cNvCxnSpPr>
          <p:nvPr/>
        </p:nvCxnSpPr>
        <p:spPr>
          <a:xfrm>
            <a:off x="5722148" y="5070478"/>
            <a:ext cx="1980167" cy="0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99DAFD-40F7-F36C-7565-12D5789E0159}"/>
              </a:ext>
            </a:extLst>
          </p:cNvPr>
          <p:cNvCxnSpPr>
            <a:cxnSpLocks/>
            <a:stCxn id="51" idx="4"/>
            <a:endCxn id="71" idx="0"/>
          </p:cNvCxnSpPr>
          <p:nvPr/>
        </p:nvCxnSpPr>
        <p:spPr>
          <a:xfrm>
            <a:off x="8706762" y="5435199"/>
            <a:ext cx="0" cy="508546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850A26E-4783-2F61-D645-F18A130CEEB0}"/>
              </a:ext>
            </a:extLst>
          </p:cNvPr>
          <p:cNvSpPr txBox="1"/>
          <p:nvPr/>
        </p:nvSpPr>
        <p:spPr>
          <a:xfrm>
            <a:off x="5496799" y="4689051"/>
            <a:ext cx="243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Close form solution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D763E8-90BD-3732-AAE8-FA61AD449D39}"/>
              </a:ext>
            </a:extLst>
          </p:cNvPr>
          <p:cNvSpPr/>
          <p:nvPr/>
        </p:nvSpPr>
        <p:spPr>
          <a:xfrm>
            <a:off x="7702315" y="5943745"/>
            <a:ext cx="2008894" cy="729443"/>
          </a:xfrm>
          <a:prstGeom prst="ellipse">
            <a:avLst/>
          </a:prstGeom>
          <a:solidFill>
            <a:srgbClr val="BBAB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Extrinsic parameters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9AFE87-0A77-76EF-50C7-C0A48A704398}"/>
              </a:ext>
            </a:extLst>
          </p:cNvPr>
          <p:cNvSpPr txBox="1"/>
          <p:nvPr/>
        </p:nvSpPr>
        <p:spPr>
          <a:xfrm>
            <a:off x="8759420" y="2574981"/>
            <a:ext cx="331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Maximum likelihood estimation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AF495E8-9B3B-2AF7-54B3-9EACA3979ADF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10824610" y="4012399"/>
            <a:ext cx="1" cy="861318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6BF98913-53E1-066E-1E34-2BC429F5F20A}"/>
              </a:ext>
            </a:extLst>
          </p:cNvPr>
          <p:cNvSpPr/>
          <p:nvPr/>
        </p:nvSpPr>
        <p:spPr>
          <a:xfrm>
            <a:off x="9889804" y="4873717"/>
            <a:ext cx="1869613" cy="1046035"/>
          </a:xfrm>
          <a:prstGeom prst="rect">
            <a:avLst/>
          </a:prstGeom>
          <a:solidFill>
            <a:srgbClr val="F3B6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results</a:t>
            </a:r>
          </a:p>
        </p:txBody>
      </p:sp>
    </p:spTree>
    <p:extLst>
      <p:ext uri="{BB962C8B-B14F-4D97-AF65-F5344CB8AC3E}">
        <p14:creationId xmlns:p14="http://schemas.microsoft.com/office/powerpoint/2010/main" val="413771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5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3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  <p:bldP spid="8" grpId="0" animBg="1"/>
      <p:bldP spid="20" grpId="0" animBg="1"/>
      <p:bldP spid="25" grpId="0"/>
      <p:bldP spid="26" grpId="0" animBg="1"/>
      <p:bldP spid="31" grpId="0" animBg="1"/>
      <p:bldP spid="38" grpId="0" animBg="1"/>
      <p:bldP spid="41" grpId="0" animBg="1"/>
      <p:bldP spid="51" grpId="0" animBg="1"/>
      <p:bldP spid="61" grpId="0"/>
      <p:bldP spid="71" grpId="0" animBg="1"/>
      <p:bldP spid="73" grpId="0"/>
      <p:bldP spid="77" grpId="0" animBg="1"/>
      <p:bldP spid="7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5954F-0098-5501-71C2-CB4149045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D0544-ED9F-7E94-A6AF-E29570FD1F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0CF58-8E99-22E5-4E27-1001E0287B2F}"/>
              </a:ext>
            </a:extLst>
          </p:cNvPr>
          <p:cNvSpPr txBox="1"/>
          <p:nvPr/>
        </p:nvSpPr>
        <p:spPr>
          <a:xfrm>
            <a:off x="548546" y="274853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1.2 Distortion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9BD8C8F-E80E-2DF7-2D88-9CA3370B429E}"/>
                  </a:ext>
                </a:extLst>
              </p:cNvPr>
              <p:cNvSpPr/>
              <p:nvPr/>
            </p:nvSpPr>
            <p:spPr>
              <a:xfrm>
                <a:off x="2943997" y="3535602"/>
                <a:ext cx="6304006" cy="1000016"/>
              </a:xfrm>
              <a:prstGeom prst="roundRect">
                <a:avLst/>
              </a:prstGeom>
              <a:solidFill>
                <a:srgbClr val="B6C4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̆"/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̆"/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9BD8C8F-E80E-2DF7-2D88-9CA3370B4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997" y="3535602"/>
                <a:ext cx="6304006" cy="100001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46C6915-4C2F-7E24-D102-F6B36DE7328E}"/>
              </a:ext>
            </a:extLst>
          </p:cNvPr>
          <p:cNvSpPr/>
          <p:nvPr/>
        </p:nvSpPr>
        <p:spPr>
          <a:xfrm>
            <a:off x="7070772" y="644185"/>
            <a:ext cx="1869613" cy="1046035"/>
          </a:xfrm>
          <a:prstGeom prst="rect">
            <a:avLst/>
          </a:prstGeom>
          <a:solidFill>
            <a:srgbClr val="DED0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point </a:t>
            </a:r>
          </a:p>
          <a:p>
            <a:pPr algn="ctr"/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u, v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C39E9C-ADD2-F7C1-6CB2-10BFDE8DA794}"/>
                  </a:ext>
                </a:extLst>
              </p:cNvPr>
              <p:cNvSpPr/>
              <p:nvPr/>
            </p:nvSpPr>
            <p:spPr>
              <a:xfrm>
                <a:off x="9891903" y="644185"/>
                <a:ext cx="1869613" cy="1046035"/>
              </a:xfrm>
              <a:prstGeom prst="rect">
                <a:avLst/>
              </a:prstGeom>
              <a:solidFill>
                <a:srgbClr val="DED0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Real point </a:t>
                </a:r>
              </a:p>
              <a:p>
                <a:pPr algn="ctr"/>
                <a:r>
                  <a:rPr lang="en-US" sz="18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acc>
                      <m:accPr>
                        <m:chr m:val="̆"/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acc>
                        <m:accPr>
                          <m:chr m:val="̆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𝛽</m:t>
                    </m:r>
                    <m:acc>
                      <m:accPr>
                        <m:chr m:val="̆"/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C39E9C-ADD2-F7C1-6CB2-10BFDE8DA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903" y="644185"/>
                <a:ext cx="1869613" cy="1046035"/>
              </a:xfrm>
              <a:prstGeom prst="rect">
                <a:avLst/>
              </a:prstGeom>
              <a:blipFill>
                <a:blip r:embed="rId3"/>
                <a:stretch>
                  <a:fillRect t="-10526" r="-1634" b="-122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6FD17A-DA0A-AA7C-4674-F2E5B6CC233D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40385" y="1167202"/>
            <a:ext cx="475758" cy="1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E23AF7-7140-4699-19BB-50A07297D68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416143" y="1167203"/>
            <a:ext cx="475760" cy="0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E238C3-0C9F-905C-3743-A30454C4B01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096000" y="2433337"/>
            <a:ext cx="0" cy="1102265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DEAA540-6C8D-0027-69B2-4050D2A89284}"/>
                  </a:ext>
                </a:extLst>
              </p:cNvPr>
              <p:cNvSpPr/>
              <p:nvPr/>
            </p:nvSpPr>
            <p:spPr>
              <a:xfrm>
                <a:off x="184215" y="2019446"/>
                <a:ext cx="5183280" cy="827782"/>
              </a:xfrm>
              <a:prstGeom prst="roundRect">
                <a:avLst/>
              </a:prstGeom>
              <a:solidFill>
                <a:srgbClr val="B6C4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acc>
                              <m:accPr>
                                <m:chr m:val="̆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mr>
                        <m:mr>
                          <m:e>
                            <m:acc>
                              <m:accPr>
                                <m:chr m:val="̆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DEAA540-6C8D-0027-69B2-4050D2A89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15" y="2019446"/>
                <a:ext cx="5183280" cy="82778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E009997-5B1D-26FD-1790-A1A69FBB373C}"/>
              </a:ext>
            </a:extLst>
          </p:cNvPr>
          <p:cNvSpPr/>
          <p:nvPr/>
        </p:nvSpPr>
        <p:spPr>
          <a:xfrm>
            <a:off x="430484" y="644185"/>
            <a:ext cx="1869613" cy="1046035"/>
          </a:xfrm>
          <a:prstGeom prst="rect">
            <a:avLst/>
          </a:prstGeom>
          <a:solidFill>
            <a:srgbClr val="DED0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image coordinate </a:t>
            </a:r>
          </a:p>
          <a:p>
            <a:pPr algn="ctr"/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i="1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x,</a:t>
            </a:r>
            <a:r>
              <a:rPr lang="en-US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A8D9E1C-D74C-B1C8-F298-4E654658EC38}"/>
                  </a:ext>
                </a:extLst>
              </p:cNvPr>
              <p:cNvSpPr/>
              <p:nvPr/>
            </p:nvSpPr>
            <p:spPr>
              <a:xfrm>
                <a:off x="3251615" y="644185"/>
                <a:ext cx="1869613" cy="1046035"/>
              </a:xfrm>
              <a:prstGeom prst="rect">
                <a:avLst/>
              </a:prstGeom>
              <a:solidFill>
                <a:srgbClr val="DED0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Real observed coordinate </a:t>
                </a:r>
              </a:p>
              <a:p>
                <a:pPr algn="ctr"/>
                <a:r>
                  <a:rPr lang="en-US" sz="18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 kern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̆"/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A8D9E1C-D74C-B1C8-F298-4E654658E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615" y="644185"/>
                <a:ext cx="1869613" cy="1046035"/>
              </a:xfrm>
              <a:prstGeom prst="rect">
                <a:avLst/>
              </a:prstGeom>
              <a:blipFill>
                <a:blip r:embed="rId5"/>
                <a:stretch>
                  <a:fillRect r="-651" b="-29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550CD8-CA39-AA91-C3F4-5793D6403B8F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300097" y="1167202"/>
            <a:ext cx="475758" cy="1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97BF13-9877-1EF9-F7DB-646FA420F46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775855" y="1167203"/>
            <a:ext cx="475760" cy="0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51D0DF-F925-56CA-5064-970FFE1F5D1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775855" y="1167202"/>
            <a:ext cx="0" cy="852244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53AB954-0AEB-5632-88E1-C1E4DBE4B465}"/>
                  </a:ext>
                </a:extLst>
              </p:cNvPr>
              <p:cNvSpPr/>
              <p:nvPr/>
            </p:nvSpPr>
            <p:spPr>
              <a:xfrm>
                <a:off x="6824506" y="2019446"/>
                <a:ext cx="5183280" cy="827782"/>
              </a:xfrm>
              <a:prstGeom prst="roundRect">
                <a:avLst/>
              </a:prstGeom>
              <a:solidFill>
                <a:srgbClr val="B6C4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acc>
                              <m:accPr>
                                <m:chr m:val="̆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mr>
                        <m:mr>
                          <m:e>
                            <m:acc>
                              <m:accPr>
                                <m:chr m:val="̆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53AB954-0AEB-5632-88E1-C1E4DBE4B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06" y="2019446"/>
                <a:ext cx="5183280" cy="82778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09F517-0286-AFE7-B255-6B43B6ED4109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416146" y="1167202"/>
            <a:ext cx="0" cy="852244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237BC9-1452-D7D5-4C02-C8E883B1D85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096000" y="2433337"/>
            <a:ext cx="728506" cy="0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27BC56-509A-2404-73A5-A1F0B8A8E50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367495" y="2433337"/>
            <a:ext cx="728505" cy="0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5B0E4088-309C-5147-B2F4-CAD5D337DDA5}"/>
              </a:ext>
            </a:extLst>
          </p:cNvPr>
          <p:cNvSpPr/>
          <p:nvPr/>
        </p:nvSpPr>
        <p:spPr>
          <a:xfrm rot="16200000">
            <a:off x="5069759" y="2545030"/>
            <a:ext cx="503502" cy="4139786"/>
          </a:xfrm>
          <a:prstGeom prst="leftBrac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3069B8E0-6752-6967-7CB1-658B81868D68}"/>
              </a:ext>
            </a:extLst>
          </p:cNvPr>
          <p:cNvSpPr/>
          <p:nvPr/>
        </p:nvSpPr>
        <p:spPr>
          <a:xfrm rot="16200000">
            <a:off x="7372824" y="4381753"/>
            <a:ext cx="503502" cy="466339"/>
          </a:xfrm>
          <a:prstGeom prst="leftBrac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2517BE14-B6CB-DDAC-D177-685215C65F71}"/>
              </a:ext>
            </a:extLst>
          </p:cNvPr>
          <p:cNvSpPr/>
          <p:nvPr/>
        </p:nvSpPr>
        <p:spPr>
          <a:xfrm rot="16200000">
            <a:off x="8302467" y="4305552"/>
            <a:ext cx="503502" cy="618739"/>
          </a:xfrm>
          <a:prstGeom prst="leftBrac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A217B0-0E09-6F00-7EBF-82E5F9D65863}"/>
              </a:ext>
            </a:extLst>
          </p:cNvPr>
          <p:cNvSpPr txBox="1"/>
          <p:nvPr/>
        </p:nvSpPr>
        <p:spPr>
          <a:xfrm>
            <a:off x="3875240" y="4854660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DC1034-0DB1-0340-61C2-381F192C77E7}"/>
              </a:ext>
            </a:extLst>
          </p:cNvPr>
          <p:cNvSpPr txBox="1"/>
          <p:nvPr/>
        </p:nvSpPr>
        <p:spPr>
          <a:xfrm>
            <a:off x="7330398" y="4858648"/>
            <a:ext cx="58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08A2B3-3D54-1AE5-2A9C-562971F8FF9B}"/>
              </a:ext>
            </a:extLst>
          </p:cNvPr>
          <p:cNvSpPr txBox="1"/>
          <p:nvPr/>
        </p:nvSpPr>
        <p:spPr>
          <a:xfrm>
            <a:off x="8316761" y="4854659"/>
            <a:ext cx="48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22D0094-A35D-75AE-64B7-5F3EE22B4C2D}"/>
                  </a:ext>
                </a:extLst>
              </p:cNvPr>
              <p:cNvSpPr/>
              <p:nvPr/>
            </p:nvSpPr>
            <p:spPr>
              <a:xfrm>
                <a:off x="4649730" y="5713807"/>
                <a:ext cx="2892540" cy="1000016"/>
              </a:xfrm>
              <a:prstGeom prst="roundRect">
                <a:avLst/>
              </a:prstGeom>
              <a:solidFill>
                <a:srgbClr val="B6C4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𝐤</m:t>
                      </m:r>
                      <m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𝐃</m:t>
                                  </m:r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1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𝐃</m:t>
                              </m:r>
                            </m:e>
                          </m:d>
                        </m:e>
                        <m:sup>
                          <m:r>
                            <a:rPr lang="en-US" sz="1800" b="1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1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1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𝐝</m:t>
                      </m:r>
                      <m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22D0094-A35D-75AE-64B7-5F3EE22B4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30" y="5713807"/>
                <a:ext cx="2892540" cy="10000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A131C9-8345-B9BB-DE06-8CF08C9D8697}"/>
              </a:ext>
            </a:extLst>
          </p:cNvPr>
          <p:cNvCxnSpPr>
            <a:cxnSpLocks/>
          </p:cNvCxnSpPr>
          <p:nvPr/>
        </p:nvCxnSpPr>
        <p:spPr>
          <a:xfrm>
            <a:off x="3169721" y="5223992"/>
            <a:ext cx="5924110" cy="0"/>
          </a:xfrm>
          <a:prstGeom prst="lin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63C9895-86CB-4671-8486-5D73C53092F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6096000" y="5223992"/>
            <a:ext cx="0" cy="489815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CEFEB09-F8CA-62FC-B8C2-8E53A9E2B658}"/>
              </a:ext>
            </a:extLst>
          </p:cNvPr>
          <p:cNvSpPr txBox="1"/>
          <p:nvPr/>
        </p:nvSpPr>
        <p:spPr>
          <a:xfrm>
            <a:off x="1994816" y="6029149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least-square:</a:t>
            </a:r>
          </a:p>
        </p:txBody>
      </p:sp>
    </p:spTree>
    <p:extLst>
      <p:ext uri="{BB962C8B-B14F-4D97-AF65-F5344CB8AC3E}">
        <p14:creationId xmlns:p14="http://schemas.microsoft.com/office/powerpoint/2010/main" val="37084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8" grpId="0" animBg="1"/>
      <p:bldP spid="19" grpId="0" animBg="1"/>
      <p:bldP spid="20" grpId="0" animBg="1"/>
      <p:bldP spid="27" grpId="0" animBg="1"/>
      <p:bldP spid="37" grpId="0" animBg="1"/>
      <p:bldP spid="38" grpId="0" animBg="1"/>
      <p:bldP spid="39" grpId="0" animBg="1"/>
      <p:bldP spid="40" grpId="0"/>
      <p:bldP spid="41" grpId="0"/>
      <p:bldP spid="43" grpId="0"/>
      <p:bldP spid="44" grpId="0" animBg="1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7C32-DBA2-C92C-B88E-8D3F3B52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358C98-A85B-E9C1-0A3A-3EFD98847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D9DE7-6F7F-35C8-32BF-6EA1E80685E9}"/>
              </a:ext>
            </a:extLst>
          </p:cNvPr>
          <p:cNvSpPr txBox="1"/>
          <p:nvPr/>
        </p:nvSpPr>
        <p:spPr>
          <a:xfrm>
            <a:off x="548546" y="274853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DD37E-2E8C-6EB6-F8B8-EE8CEA9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53"/>
          <a:stretch/>
        </p:blipFill>
        <p:spPr>
          <a:xfrm>
            <a:off x="5747381" y="2390472"/>
            <a:ext cx="6444619" cy="4467528"/>
          </a:xfrm>
          <a:prstGeom prst="rect">
            <a:avLst/>
          </a:prstGeom>
        </p:spPr>
      </p:pic>
      <p:pic>
        <p:nvPicPr>
          <p:cNvPr id="6" name="Picture 5" descr="A diagram of a diagram of a variety of blocks&#10;&#10;Description automatically generated with medium confidence">
            <a:extLst>
              <a:ext uri="{FF2B5EF4-FFF2-40B4-BE49-F238E27FC236}">
                <a16:creationId xmlns:a16="http://schemas.microsoft.com/office/drawing/2014/main" id="{CFD25C28-8748-CF32-8CF8-17709B7F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0" y="759886"/>
            <a:ext cx="5651611" cy="26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7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74BF9-5C5E-14A3-F61F-557678BB2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B9DC15-EB7B-3852-259D-899B2F17AF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4E35E-0F19-E514-5257-8899C53F328E}"/>
              </a:ext>
            </a:extLst>
          </p:cNvPr>
          <p:cNvSpPr txBox="1"/>
          <p:nvPr/>
        </p:nvSpPr>
        <p:spPr>
          <a:xfrm>
            <a:off x="548546" y="274853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ArUco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E756A-2548-133B-A1D8-45BBD2B0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89" y="459519"/>
            <a:ext cx="5924221" cy="6213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CB179-6EDE-8C34-0603-A40B97F9C161}"/>
              </a:ext>
            </a:extLst>
          </p:cNvPr>
          <p:cNvSpPr txBox="1"/>
          <p:nvPr/>
        </p:nvSpPr>
        <p:spPr>
          <a:xfrm>
            <a:off x="85890" y="1052036"/>
            <a:ext cx="5924220" cy="499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Detecting candidate: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Thresholding to isolate candidate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Contours lack of convexity or fail to approach a square-form are eliminated.</a:t>
            </a:r>
          </a:p>
          <a:p>
            <a:pPr lvl="1">
              <a:lnSpc>
                <a:spcPct val="2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Analyzing inner codification: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Otsu method: distinguish black and white bits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Bits are subjected for analysis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5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2676A-BE43-033E-ADCF-BD740A941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8012D0-C992-D2CC-A746-A4AD28B32D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EAABA-0D7B-FB30-C889-3BEB5448ADBB}"/>
              </a:ext>
            </a:extLst>
          </p:cNvPr>
          <p:cNvSpPr txBox="1"/>
          <p:nvPr/>
        </p:nvSpPr>
        <p:spPr>
          <a:xfrm>
            <a:off x="548545" y="274853"/>
            <a:ext cx="690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3.2 Solving pose estimation from N point corresponding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(PnP)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A3F36-6B29-F1C5-C15B-BF0870959327}"/>
                  </a:ext>
                </a:extLst>
              </p:cNvPr>
              <p:cNvSpPr txBox="1"/>
              <p:nvPr/>
            </p:nvSpPr>
            <p:spPr>
              <a:xfrm>
                <a:off x="548544" y="1196037"/>
                <a:ext cx="3452773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The homogeneous matrix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A3F36-6B29-F1C5-C15B-BF087095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4" y="1196037"/>
                <a:ext cx="3452773" cy="376450"/>
              </a:xfrm>
              <a:prstGeom prst="rect">
                <a:avLst/>
              </a:prstGeom>
              <a:blipFill>
                <a:blip r:embed="rId2"/>
                <a:stretch>
                  <a:fillRect l="-1590" t="-8065" r="-35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73799F-634F-8F70-35D8-E18EA57812B8}"/>
              </a:ext>
            </a:extLst>
          </p:cNvPr>
          <p:cNvSpPr txBox="1"/>
          <p:nvPr/>
        </p:nvSpPr>
        <p:spPr>
          <a:xfrm>
            <a:off x="548544" y="2117221"/>
            <a:ext cx="4427054" cy="65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Projection point described by world point :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B74D532-6E63-4523-5C3E-F1077EA3FF20}"/>
                  </a:ext>
                </a:extLst>
              </p:cNvPr>
              <p:cNvSpPr/>
              <p:nvPr/>
            </p:nvSpPr>
            <p:spPr>
              <a:xfrm>
                <a:off x="548544" y="2615543"/>
                <a:ext cx="2792227" cy="730135"/>
              </a:xfrm>
              <a:prstGeom prst="roundRect">
                <a:avLst/>
              </a:prstGeom>
              <a:solidFill>
                <a:srgbClr val="B6C4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800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Π</m:t>
                    </m:r>
                    <m:r>
                      <a:rPr lang="en-US" sz="1800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p>
                          <m:e>
                            <m:r>
                              <a:rPr lang="en-US" sz="1800" b="1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𝐓</m:t>
                            </m:r>
                          </m:e>
                        </m:sPre>
                      </m:e>
                      <m:sub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  <m:e>
                            <m:r>
                              <a:rPr lang="en-US" sz="1800" b="1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𝐗</m:t>
                            </m:r>
                          </m:e>
                        </m:sPre>
                      </m:e>
                      <m:sub>
                        <m:r>
                          <a:rPr lang="en-US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B74D532-6E63-4523-5C3E-F1077EA3F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4" y="2615543"/>
                <a:ext cx="2792227" cy="73013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0146CC-0529-9A8C-B61D-2267293E9999}"/>
                  </a:ext>
                </a:extLst>
              </p:cNvPr>
              <p:cNvSpPr/>
              <p:nvPr/>
            </p:nvSpPr>
            <p:spPr>
              <a:xfrm>
                <a:off x="4001318" y="861245"/>
                <a:ext cx="2619401" cy="1046035"/>
              </a:xfrm>
              <a:prstGeom prst="rect">
                <a:avLst/>
              </a:prstGeom>
              <a:solidFill>
                <a:srgbClr val="DED0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sz="1800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sPre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3 ×1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0146CC-0529-9A8C-B61D-2267293E9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318" y="861245"/>
                <a:ext cx="2619401" cy="1046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4120D0-0EF1-4114-B0DA-0B2697BB42B5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1944657" y="3345678"/>
            <a:ext cx="1" cy="581645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7DB4DB9-5C8F-2191-74CD-5FBDCADF80DC}"/>
                  </a:ext>
                </a:extLst>
              </p:cNvPr>
              <p:cNvSpPr/>
              <p:nvPr/>
            </p:nvSpPr>
            <p:spPr>
              <a:xfrm>
                <a:off x="548543" y="3927323"/>
                <a:ext cx="2792227" cy="992529"/>
              </a:xfrm>
              <a:prstGeom prst="roundRect">
                <a:avLst/>
              </a:prstGeom>
              <a:solidFill>
                <a:srgbClr val="B6C4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kern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𝐀𝐡</m:t>
                    </m:r>
                    <m:r>
                      <a:rPr lang="en-US" sz="1800" b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1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US" sz="1800" b="1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1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1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𝐡</m:t>
                    </m:r>
                    <m:r>
                      <a:rPr lang="en-US" sz="1800" b="1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1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1800" b="1" i="1" ker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7DB4DB9-5C8F-2191-74CD-5FBDCADF8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3" y="3927323"/>
                <a:ext cx="2792227" cy="99252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390402E-084A-7319-F10E-668E2E8ECB76}"/>
                  </a:ext>
                </a:extLst>
              </p:cNvPr>
              <p:cNvSpPr/>
              <p:nvPr/>
            </p:nvSpPr>
            <p:spPr>
              <a:xfrm>
                <a:off x="3472761" y="2611084"/>
                <a:ext cx="8719240" cy="1149306"/>
              </a:xfrm>
              <a:prstGeom prst="roundRect">
                <a:avLst/>
              </a:prstGeom>
              <a:solidFill>
                <a:srgbClr val="B1C3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800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Pre>
                                  <m:sPre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en-US" sz="1800" i="1" ker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 ker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390402E-084A-7319-F10E-668E2E8EC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761" y="2611084"/>
                <a:ext cx="8719240" cy="114930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18E659-3701-F2DB-773C-BE4E820B7AD6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340770" y="3760390"/>
            <a:ext cx="270531" cy="663198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87A27A1-BD7B-CF58-705F-F5FA13D82E16}"/>
                  </a:ext>
                </a:extLst>
              </p:cNvPr>
              <p:cNvSpPr/>
              <p:nvPr/>
            </p:nvSpPr>
            <p:spPr>
              <a:xfrm>
                <a:off x="5795279" y="4254253"/>
                <a:ext cx="3317629" cy="1046036"/>
              </a:xfrm>
              <a:prstGeom prst="roundRect">
                <a:avLst/>
              </a:prstGeom>
              <a:solidFill>
                <a:srgbClr val="B1C3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𝐡</m:t>
                      </m:r>
                      <m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800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87A27A1-BD7B-CF58-705F-F5FA13D82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279" y="4254253"/>
                <a:ext cx="3317629" cy="104603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D564FB-1068-FAB6-CDDB-0C70B5CEDC7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340770" y="4423588"/>
            <a:ext cx="2454508" cy="353683"/>
          </a:xfrm>
          <a:prstGeom prst="straightConnector1">
            <a:avLst/>
          </a:prstGeom>
          <a:ln w="19050">
            <a:solidFill>
              <a:srgbClr val="60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1E3E1A-8048-8B64-AF90-8C6D88477C6E}"/>
              </a:ext>
            </a:extLst>
          </p:cNvPr>
          <p:cNvSpPr txBox="1"/>
          <p:nvPr/>
        </p:nvSpPr>
        <p:spPr>
          <a:xfrm>
            <a:off x="963074" y="4973564"/>
            <a:ext cx="1963164" cy="65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SVD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11" grpId="0" animBg="1"/>
      <p:bldP spid="15" grpId="0" animBg="1"/>
      <p:bldP spid="23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3C5116-EDC3-7542-9626-F22CE823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D2C7D51F-17FD-6940-A521-9BC5B24F8A0A}"/>
              </a:ext>
            </a:extLst>
          </p:cNvPr>
          <p:cNvSpPr/>
          <p:nvPr/>
        </p:nvSpPr>
        <p:spPr>
          <a:xfrm>
            <a:off x="0" y="0"/>
            <a:ext cx="122117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Isosceles Triangle 4">
            <a:extLst>
              <a:ext uri="{FF2B5EF4-FFF2-40B4-BE49-F238E27FC236}">
                <a16:creationId xmlns:a16="http://schemas.microsoft.com/office/drawing/2014/main" id="{A74CA93D-8B22-BE85-C943-2DFFDD7751AB}"/>
              </a:ext>
            </a:extLst>
          </p:cNvPr>
          <p:cNvSpPr/>
          <p:nvPr/>
        </p:nvSpPr>
        <p:spPr>
          <a:xfrm rot="19431403">
            <a:off x="5340461" y="-2051229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Isosceles Triangle 9">
            <a:extLst>
              <a:ext uri="{FF2B5EF4-FFF2-40B4-BE49-F238E27FC236}">
                <a16:creationId xmlns:a16="http://schemas.microsoft.com/office/drawing/2014/main" id="{87B97E21-9715-1CF3-C83D-45F171C84AE0}"/>
              </a:ext>
            </a:extLst>
          </p:cNvPr>
          <p:cNvSpPr/>
          <p:nvPr/>
        </p:nvSpPr>
        <p:spPr>
          <a:xfrm rot="19431403">
            <a:off x="5346408" y="294762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Isosceles Triangle 11">
            <a:extLst>
              <a:ext uri="{FF2B5EF4-FFF2-40B4-BE49-F238E27FC236}">
                <a16:creationId xmlns:a16="http://schemas.microsoft.com/office/drawing/2014/main" id="{0AE892DD-29EA-2D0F-62FF-527BC678AE21}"/>
              </a:ext>
            </a:extLst>
          </p:cNvPr>
          <p:cNvSpPr/>
          <p:nvPr/>
        </p:nvSpPr>
        <p:spPr>
          <a:xfrm rot="19431403">
            <a:off x="7573419" y="-1331781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Isosceles Triangle 13">
            <a:extLst>
              <a:ext uri="{FF2B5EF4-FFF2-40B4-BE49-F238E27FC236}">
                <a16:creationId xmlns:a16="http://schemas.microsoft.com/office/drawing/2014/main" id="{83125385-385D-F3D8-D7FB-CCA731E0BFD1}"/>
              </a:ext>
            </a:extLst>
          </p:cNvPr>
          <p:cNvSpPr/>
          <p:nvPr/>
        </p:nvSpPr>
        <p:spPr>
          <a:xfrm rot="19431403">
            <a:off x="5352354" y="2640753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Isosceles Triangle 14">
            <a:extLst>
              <a:ext uri="{FF2B5EF4-FFF2-40B4-BE49-F238E27FC236}">
                <a16:creationId xmlns:a16="http://schemas.microsoft.com/office/drawing/2014/main" id="{5008EED2-6B94-73B2-2613-00D816E56B69}"/>
              </a:ext>
            </a:extLst>
          </p:cNvPr>
          <p:cNvSpPr/>
          <p:nvPr/>
        </p:nvSpPr>
        <p:spPr>
          <a:xfrm rot="19431403">
            <a:off x="9806376" y="-612332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Isosceles Triangle 15">
            <a:extLst>
              <a:ext uri="{FF2B5EF4-FFF2-40B4-BE49-F238E27FC236}">
                <a16:creationId xmlns:a16="http://schemas.microsoft.com/office/drawing/2014/main" id="{EB0DB216-E593-31E6-86E5-D380FEC7486E}"/>
              </a:ext>
            </a:extLst>
          </p:cNvPr>
          <p:cNvSpPr/>
          <p:nvPr/>
        </p:nvSpPr>
        <p:spPr>
          <a:xfrm rot="19431403">
            <a:off x="7579365" y="1014211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Isosceles Triangle 17">
            <a:extLst>
              <a:ext uri="{FF2B5EF4-FFF2-40B4-BE49-F238E27FC236}">
                <a16:creationId xmlns:a16="http://schemas.microsoft.com/office/drawing/2014/main" id="{EFE123B0-BF76-3FA5-3989-AF731C5F4F9C}"/>
              </a:ext>
            </a:extLst>
          </p:cNvPr>
          <p:cNvSpPr/>
          <p:nvPr/>
        </p:nvSpPr>
        <p:spPr>
          <a:xfrm rot="19431403">
            <a:off x="5358300" y="4986745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Isosceles Triangle 18">
            <a:extLst>
              <a:ext uri="{FF2B5EF4-FFF2-40B4-BE49-F238E27FC236}">
                <a16:creationId xmlns:a16="http://schemas.microsoft.com/office/drawing/2014/main" id="{98B26D65-6239-E689-992F-62187B1613E6}"/>
              </a:ext>
            </a:extLst>
          </p:cNvPr>
          <p:cNvSpPr/>
          <p:nvPr/>
        </p:nvSpPr>
        <p:spPr>
          <a:xfrm rot="19431403">
            <a:off x="9812321" y="1733659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Isosceles Triangle 19">
            <a:extLst>
              <a:ext uri="{FF2B5EF4-FFF2-40B4-BE49-F238E27FC236}">
                <a16:creationId xmlns:a16="http://schemas.microsoft.com/office/drawing/2014/main" id="{800CABDF-FC5D-32C0-891E-17FDC7A3AF2A}"/>
              </a:ext>
            </a:extLst>
          </p:cNvPr>
          <p:cNvSpPr/>
          <p:nvPr/>
        </p:nvSpPr>
        <p:spPr>
          <a:xfrm rot="19431403">
            <a:off x="7585311" y="3360203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Isosceles Triangle 22">
            <a:extLst>
              <a:ext uri="{FF2B5EF4-FFF2-40B4-BE49-F238E27FC236}">
                <a16:creationId xmlns:a16="http://schemas.microsoft.com/office/drawing/2014/main" id="{B5270D41-2C44-1E78-3A4A-D720BD7E67CB}"/>
              </a:ext>
            </a:extLst>
          </p:cNvPr>
          <p:cNvSpPr/>
          <p:nvPr/>
        </p:nvSpPr>
        <p:spPr>
          <a:xfrm rot="19431403">
            <a:off x="9818235" y="4079666"/>
            <a:ext cx="2757789" cy="189798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Isosceles Triangle 23">
            <a:extLst>
              <a:ext uri="{FF2B5EF4-FFF2-40B4-BE49-F238E27FC236}">
                <a16:creationId xmlns:a16="http://schemas.microsoft.com/office/drawing/2014/main" id="{0CEA5902-C923-F2A8-5F8B-B091A96AE3D6}"/>
              </a:ext>
            </a:extLst>
          </p:cNvPr>
          <p:cNvSpPr/>
          <p:nvPr/>
        </p:nvSpPr>
        <p:spPr>
          <a:xfrm rot="19431403">
            <a:off x="7591258" y="5706196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Isosceles Triangle 26">
            <a:extLst>
              <a:ext uri="{FF2B5EF4-FFF2-40B4-BE49-F238E27FC236}">
                <a16:creationId xmlns:a16="http://schemas.microsoft.com/office/drawing/2014/main" id="{60AB9076-3AC8-885F-FBF8-145EF90111EC}"/>
              </a:ext>
            </a:extLst>
          </p:cNvPr>
          <p:cNvSpPr/>
          <p:nvPr/>
        </p:nvSpPr>
        <p:spPr>
          <a:xfrm rot="19431403">
            <a:off x="9824216" y="6425644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Isosceles Triangle 38">
            <a:extLst>
              <a:ext uri="{FF2B5EF4-FFF2-40B4-BE49-F238E27FC236}">
                <a16:creationId xmlns:a16="http://schemas.microsoft.com/office/drawing/2014/main" id="{1843F75C-53DA-AABB-678A-F78655D2C180}"/>
              </a:ext>
            </a:extLst>
          </p:cNvPr>
          <p:cNvSpPr/>
          <p:nvPr/>
        </p:nvSpPr>
        <p:spPr>
          <a:xfrm rot="8631403">
            <a:off x="6459912" y="-518511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Isosceles Triangle 41">
            <a:extLst>
              <a:ext uri="{FF2B5EF4-FFF2-40B4-BE49-F238E27FC236}">
                <a16:creationId xmlns:a16="http://schemas.microsoft.com/office/drawing/2014/main" id="{3EA80EB0-1AB1-BFB5-B376-BFE36D2714BF}"/>
              </a:ext>
            </a:extLst>
          </p:cNvPr>
          <p:cNvSpPr/>
          <p:nvPr/>
        </p:nvSpPr>
        <p:spPr>
          <a:xfrm rot="8631403">
            <a:off x="10919886" y="-1425610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Isosceles Triangle 42">
            <a:extLst>
              <a:ext uri="{FF2B5EF4-FFF2-40B4-BE49-F238E27FC236}">
                <a16:creationId xmlns:a16="http://schemas.microsoft.com/office/drawing/2014/main" id="{418FD56F-2BA6-29EF-2455-90CAFFA57E0A}"/>
              </a:ext>
            </a:extLst>
          </p:cNvPr>
          <p:cNvSpPr/>
          <p:nvPr/>
        </p:nvSpPr>
        <p:spPr>
          <a:xfrm rot="8631403">
            <a:off x="6465864" y="1827475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Isosceles Triangle 43">
            <a:extLst>
              <a:ext uri="{FF2B5EF4-FFF2-40B4-BE49-F238E27FC236}">
                <a16:creationId xmlns:a16="http://schemas.microsoft.com/office/drawing/2014/main" id="{96BE670C-0869-462C-A271-4002CACEC8BB}"/>
              </a:ext>
            </a:extLst>
          </p:cNvPr>
          <p:cNvSpPr/>
          <p:nvPr/>
        </p:nvSpPr>
        <p:spPr>
          <a:xfrm rot="8631403">
            <a:off x="8692875" y="200932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Isosceles Triangle 45">
            <a:extLst>
              <a:ext uri="{FF2B5EF4-FFF2-40B4-BE49-F238E27FC236}">
                <a16:creationId xmlns:a16="http://schemas.microsoft.com/office/drawing/2014/main" id="{F138D308-56C8-0CDD-1C74-DED41B7FFD6F}"/>
              </a:ext>
            </a:extLst>
          </p:cNvPr>
          <p:cNvSpPr/>
          <p:nvPr/>
        </p:nvSpPr>
        <p:spPr>
          <a:xfrm rot="8631403">
            <a:off x="10925836" y="920376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Isosceles Triangle 46">
            <a:extLst>
              <a:ext uri="{FF2B5EF4-FFF2-40B4-BE49-F238E27FC236}">
                <a16:creationId xmlns:a16="http://schemas.microsoft.com/office/drawing/2014/main" id="{4F3DB7A1-7754-D16F-BCB8-D7FEAECD91B0}"/>
              </a:ext>
            </a:extLst>
          </p:cNvPr>
          <p:cNvSpPr/>
          <p:nvPr/>
        </p:nvSpPr>
        <p:spPr>
          <a:xfrm rot="8631403">
            <a:off x="6471814" y="4173462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Isosceles Triangle 47">
            <a:extLst>
              <a:ext uri="{FF2B5EF4-FFF2-40B4-BE49-F238E27FC236}">
                <a16:creationId xmlns:a16="http://schemas.microsoft.com/office/drawing/2014/main" id="{B658C48A-509D-70F7-7AA4-654F40FF2C56}"/>
              </a:ext>
            </a:extLst>
          </p:cNvPr>
          <p:cNvSpPr/>
          <p:nvPr/>
        </p:nvSpPr>
        <p:spPr>
          <a:xfrm rot="8631403">
            <a:off x="8698825" y="2546919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Isosceles Triangle 49">
            <a:extLst>
              <a:ext uri="{FF2B5EF4-FFF2-40B4-BE49-F238E27FC236}">
                <a16:creationId xmlns:a16="http://schemas.microsoft.com/office/drawing/2014/main" id="{8805EF73-1EF0-1F19-2FA1-36841524DC4A}"/>
              </a:ext>
            </a:extLst>
          </p:cNvPr>
          <p:cNvSpPr/>
          <p:nvPr/>
        </p:nvSpPr>
        <p:spPr>
          <a:xfrm rot="8631403">
            <a:off x="10931788" y="3266362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Isosceles Triangle 50">
            <a:extLst>
              <a:ext uri="{FF2B5EF4-FFF2-40B4-BE49-F238E27FC236}">
                <a16:creationId xmlns:a16="http://schemas.microsoft.com/office/drawing/2014/main" id="{80B6E4AD-6C6C-7D8B-2DF7-4D9A33F58764}"/>
              </a:ext>
            </a:extLst>
          </p:cNvPr>
          <p:cNvSpPr/>
          <p:nvPr/>
        </p:nvSpPr>
        <p:spPr>
          <a:xfrm rot="8631403">
            <a:off x="6477766" y="6519448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Isosceles Triangle 51">
            <a:extLst>
              <a:ext uri="{FF2B5EF4-FFF2-40B4-BE49-F238E27FC236}">
                <a16:creationId xmlns:a16="http://schemas.microsoft.com/office/drawing/2014/main" id="{BA98D929-CD7E-FB9F-B0B8-135CD59971D6}"/>
              </a:ext>
            </a:extLst>
          </p:cNvPr>
          <p:cNvSpPr/>
          <p:nvPr/>
        </p:nvSpPr>
        <p:spPr>
          <a:xfrm rot="8631403">
            <a:off x="8704777" y="4892905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Isosceles Triangle 53">
            <a:extLst>
              <a:ext uri="{FF2B5EF4-FFF2-40B4-BE49-F238E27FC236}">
                <a16:creationId xmlns:a16="http://schemas.microsoft.com/office/drawing/2014/main" id="{BBD2AE84-1EA8-D4A3-3C5C-5C4D432F0C51}"/>
              </a:ext>
            </a:extLst>
          </p:cNvPr>
          <p:cNvSpPr/>
          <p:nvPr/>
        </p:nvSpPr>
        <p:spPr>
          <a:xfrm rot="8631403">
            <a:off x="10937738" y="5612349"/>
            <a:ext cx="2757756" cy="189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Isosceles Triangle 55">
            <a:extLst>
              <a:ext uri="{FF2B5EF4-FFF2-40B4-BE49-F238E27FC236}">
                <a16:creationId xmlns:a16="http://schemas.microsoft.com/office/drawing/2014/main" id="{C8CB9E43-9F9C-73FD-BBD2-897FA8DF10B7}"/>
              </a:ext>
            </a:extLst>
          </p:cNvPr>
          <p:cNvSpPr/>
          <p:nvPr/>
        </p:nvSpPr>
        <p:spPr>
          <a:xfrm rot="8631403">
            <a:off x="8710727" y="7238892"/>
            <a:ext cx="2757756" cy="1898000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260269-4D85-6D45-9712-8362DA9035F2}"/>
              </a:ext>
            </a:extLst>
          </p:cNvPr>
          <p:cNvSpPr txBox="1"/>
          <p:nvPr/>
        </p:nvSpPr>
        <p:spPr>
          <a:xfrm>
            <a:off x="1286540" y="472128"/>
            <a:ext cx="2849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Introduction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EF9528-6DBA-FA42-9539-2433A7FEC915}"/>
              </a:ext>
            </a:extLst>
          </p:cNvPr>
          <p:cNvSpPr txBox="1"/>
          <p:nvPr/>
        </p:nvSpPr>
        <p:spPr>
          <a:xfrm>
            <a:off x="1765005" y="1467293"/>
            <a:ext cx="219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ISO 10218-1:2011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8A3FD3-8F6F-D4D7-CE37-FCECF88A300D}"/>
              </a:ext>
            </a:extLst>
          </p:cNvPr>
          <p:cNvSpPr txBox="1"/>
          <p:nvPr/>
        </p:nvSpPr>
        <p:spPr>
          <a:xfrm>
            <a:off x="1763927" y="2070626"/>
            <a:ext cx="255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Camera as the sensor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Graphic 62" descr="Web cam with solid fill">
            <a:extLst>
              <a:ext uri="{FF2B5EF4-FFF2-40B4-BE49-F238E27FC236}">
                <a16:creationId xmlns:a16="http://schemas.microsoft.com/office/drawing/2014/main" id="{85D04C56-865A-4EA4-FF70-C9ACF5E95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29" y="2025606"/>
            <a:ext cx="453992" cy="45399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A1193D6A-8A0D-4842-1B33-F9C7C92C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323" y="1424962"/>
            <a:ext cx="500437" cy="457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608AA4D-6538-A069-7F7E-D5286C19DFB8}"/>
              </a:ext>
            </a:extLst>
          </p:cNvPr>
          <p:cNvSpPr txBox="1"/>
          <p:nvPr/>
        </p:nvSpPr>
        <p:spPr>
          <a:xfrm>
            <a:off x="1286540" y="2957355"/>
            <a:ext cx="2849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Goal and Objectives</a:t>
            </a:r>
          </a:p>
        </p:txBody>
      </p:sp>
      <p:pic>
        <p:nvPicPr>
          <p:cNvPr id="70" name="Graphic 69" descr="Robot Hand with solid fill">
            <a:extLst>
              <a:ext uri="{FF2B5EF4-FFF2-40B4-BE49-F238E27FC236}">
                <a16:creationId xmlns:a16="http://schemas.microsoft.com/office/drawing/2014/main" id="{4EFC97F0-86E7-9636-5E70-ECDFB1731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560" y="3902568"/>
            <a:ext cx="457200" cy="4572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D17C7A6-E5F0-274C-0CAA-B23CB80650B8}"/>
              </a:ext>
            </a:extLst>
          </p:cNvPr>
          <p:cNvSpPr txBox="1"/>
          <p:nvPr/>
        </p:nvSpPr>
        <p:spPr>
          <a:xfrm>
            <a:off x="1754372" y="3807463"/>
            <a:ext cx="3678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Develop a protective function to warning human.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91A519-ED09-6D08-A683-6CA13FC7D872}"/>
              </a:ext>
            </a:extLst>
          </p:cNvPr>
          <p:cNvSpPr txBox="1"/>
          <p:nvPr/>
        </p:nvSpPr>
        <p:spPr>
          <a:xfrm>
            <a:off x="1754371" y="4548231"/>
            <a:ext cx="367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Calibrate camera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D910CE4-1229-76BB-E994-9463DB0AA0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323" y="4502967"/>
            <a:ext cx="457200" cy="457200"/>
          </a:xfrm>
          <a:prstGeom prst="rect">
            <a:avLst/>
          </a:prstGeom>
        </p:spPr>
      </p:pic>
      <p:pic>
        <p:nvPicPr>
          <p:cNvPr id="74" name="Graphic 73" descr="Construction worker male with solid fill">
            <a:extLst>
              <a:ext uri="{FF2B5EF4-FFF2-40B4-BE49-F238E27FC236}">
                <a16:creationId xmlns:a16="http://schemas.microsoft.com/office/drawing/2014/main" id="{256D9EF7-5EBD-A544-B9D4-4F96EFB7C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6976" y="5100403"/>
            <a:ext cx="457200" cy="457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B8C3D90-5DF9-9BFC-A43F-21E1F32D79A5}"/>
              </a:ext>
            </a:extLst>
          </p:cNvPr>
          <p:cNvSpPr txBox="1"/>
          <p:nvPr/>
        </p:nvSpPr>
        <p:spPr>
          <a:xfrm>
            <a:off x="1765005" y="5144337"/>
            <a:ext cx="367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Detect humans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Graphic 75" descr="No sign with solid fill">
            <a:extLst>
              <a:ext uri="{FF2B5EF4-FFF2-40B4-BE49-F238E27FC236}">
                <a16:creationId xmlns:a16="http://schemas.microsoft.com/office/drawing/2014/main" id="{4260C40B-CC97-1E17-91F0-C05C9A062C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941" y="5697839"/>
            <a:ext cx="457200" cy="4572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604F951-94C7-CBC2-0728-0ECE321C5109}"/>
              </a:ext>
            </a:extLst>
          </p:cNvPr>
          <p:cNvSpPr txBox="1"/>
          <p:nvPr/>
        </p:nvSpPr>
        <p:spPr>
          <a:xfrm>
            <a:off x="1763927" y="5741773"/>
            <a:ext cx="367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Give warning signs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6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7" grpId="0"/>
      <p:bldP spid="61" grpId="0"/>
      <p:bldP spid="69" grpId="0"/>
      <p:bldP spid="71" grpId="0"/>
      <p:bldP spid="72" grpId="0"/>
      <p:bldP spid="75" grpId="0"/>
      <p:bldP spid="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A11B1-E44E-5BD3-BC72-30ECB7216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345B96-C445-B22C-FC79-043E1496D7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DE273-B444-6A60-2524-4F78FAF6E5C0}"/>
              </a:ext>
            </a:extLst>
          </p:cNvPr>
          <p:cNvSpPr txBox="1"/>
          <p:nvPr/>
        </p:nvSpPr>
        <p:spPr>
          <a:xfrm>
            <a:off x="548545" y="274853"/>
            <a:ext cx="501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3.3 Distance and warning signs</a:t>
            </a:r>
          </a:p>
        </p:txBody>
      </p:sp>
      <p:pic>
        <p:nvPicPr>
          <p:cNvPr id="3" name="Picture 2" descr="A diagram of a person and a robot&#10;&#10;Description automatically generated">
            <a:extLst>
              <a:ext uri="{FF2B5EF4-FFF2-40B4-BE49-F238E27FC236}">
                <a16:creationId xmlns:a16="http://schemas.microsoft.com/office/drawing/2014/main" id="{0FEFE7E6-C899-0376-5251-D6B14385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70" y="2738918"/>
            <a:ext cx="7085859" cy="3844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B2ACCE2-6BFF-6891-A6E7-E7ADE2FF3958}"/>
                  </a:ext>
                </a:extLst>
              </p:cNvPr>
              <p:cNvSpPr/>
              <p:nvPr/>
            </p:nvSpPr>
            <p:spPr>
              <a:xfrm>
                <a:off x="6624580" y="1084277"/>
                <a:ext cx="3777543" cy="1046036"/>
              </a:xfrm>
              <a:prstGeom prst="roundRect">
                <a:avLst/>
              </a:prstGeom>
              <a:solidFill>
                <a:srgbClr val="B1C3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sPre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sPre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sPre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B2ACCE2-6BFF-6891-A6E7-E7ADE2FF3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580" y="1084277"/>
                <a:ext cx="3777543" cy="104603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11C0B59-2F91-6B1E-73EA-EEE3E9401C9D}"/>
                  </a:ext>
                </a:extLst>
              </p:cNvPr>
              <p:cNvSpPr/>
              <p:nvPr/>
            </p:nvSpPr>
            <p:spPr>
              <a:xfrm>
                <a:off x="881785" y="759586"/>
                <a:ext cx="4685637" cy="1695418"/>
              </a:xfrm>
              <a:prstGeom prst="roundRect">
                <a:avLst/>
              </a:prstGeom>
              <a:solidFill>
                <a:srgbClr val="B1C3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sPre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sPre>
                        <m:sPre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sPre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Pre>
                                  <m:sPre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Pre>
                                  <m:sPre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Pre>
                                  <m:sPre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11C0B59-2F91-6B1E-73EA-EEE3E9401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85" y="759586"/>
                <a:ext cx="4685637" cy="169541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83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28996-DA00-8CAF-D326-74BDF848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7DFEBF-6B0A-7CEA-3A18-9C6032A492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E0CC4C-8284-7FE5-CDF7-E5C7207C9860}"/>
              </a:ext>
            </a:extLst>
          </p:cNvPr>
          <p:cNvSpPr/>
          <p:nvPr/>
        </p:nvSpPr>
        <p:spPr>
          <a:xfrm rot="5400000">
            <a:off x="5765347" y="-1000589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43CE8-9DF4-0592-E855-BFB0BEE7DC3C}"/>
              </a:ext>
            </a:extLst>
          </p:cNvPr>
          <p:cNvSpPr txBox="1"/>
          <p:nvPr/>
        </p:nvSpPr>
        <p:spPr>
          <a:xfrm rot="5400000">
            <a:off x="5973518" y="-817274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938B5-DC6F-291D-A132-ABC2ADAD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25" y="3469334"/>
            <a:ext cx="7631749" cy="33493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81175-A669-A23B-67E5-05F14BD4721F}"/>
                  </a:ext>
                </a:extLst>
              </p:cNvPr>
              <p:cNvSpPr txBox="1"/>
              <p:nvPr/>
            </p:nvSpPr>
            <p:spPr>
              <a:xfrm>
                <a:off x="566057" y="1044670"/>
                <a:ext cx="11440885" cy="2036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Camera matrix:</a:t>
                </a:r>
                <a:r>
                  <a:rPr lang="en-US" sz="1800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609.458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332.370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609.265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232.484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Distortion coefficients:	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−</m:t>
                        </m:r>
                        <m:r>
                          <a:rPr lang="en-US" sz="1800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0.4069, </m:t>
                        </m:r>
                        <m:r>
                          <a:rPr lang="en-US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−</m:t>
                        </m:r>
                        <m:r>
                          <a:rPr lang="en-US" sz="1800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0.3787, </m:t>
                        </m:r>
                        <m:r>
                          <a:rPr lang="en-US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−</m:t>
                        </m:r>
                        <m:r>
                          <a:rPr lang="en-US" sz="1800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2.354 ×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−</m:t>
                            </m:r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800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 1.076 ×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−</m:t>
                            </m:r>
                            <m:r>
                              <a:rPr lang="en-US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800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−</m:t>
                        </m:r>
                        <m:r>
                          <a:rPr lang="en-US" sz="1800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0.3922</m:t>
                        </m:r>
                      </m:e>
                    </m:d>
                    <m:r>
                      <a:rPr lang="en-US" sz="1800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81175-A669-A23B-67E5-05F14BD47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7" y="1044670"/>
                <a:ext cx="11440885" cy="2036711"/>
              </a:xfrm>
              <a:prstGeom prst="rect">
                <a:avLst/>
              </a:prstGeom>
              <a:blipFill>
                <a:blip r:embed="rId3"/>
                <a:stretch>
                  <a:fillRect l="-373" b="-3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241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B0CFD-ED80-16AA-2CE4-2FD4AB99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7D9583-E357-4702-D5A6-4F89DBB531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B152E-BB12-CAD4-EF54-CE703E7C62B2}"/>
                  </a:ext>
                </a:extLst>
              </p:cNvPr>
              <p:cNvSpPr txBox="1"/>
              <p:nvPr/>
            </p:nvSpPr>
            <p:spPr>
              <a:xfrm>
                <a:off x="566057" y="0"/>
                <a:ext cx="5529943" cy="5202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Homogeneous transformation: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sPre>
                      <m:r>
                        <a:rPr lang="en-US" i="1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0.9932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−0.029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0.0215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327.558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−0.0345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−0.959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0.282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−10.149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0.0122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0.2831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0.958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147.883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sPre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9506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−0.0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602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304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−64.796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−0.</m:t>
                                </m:r>
                                <m:r>
                                  <a:rPr lang="en-US">
                                    <a:solidFill>
                                      <a:srgbClr val="37352F"/>
                                    </a:solidFill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Segoe UI" panose="020B0502040204020203" pitchFamily="34" charset="0"/>
                                  </a:rPr>
                                  <m:t>119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833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539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21.395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−0.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286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0.549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0.784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149.809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	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B152E-BB12-CAD4-EF54-CE703E7C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7" y="0"/>
                <a:ext cx="5529943" cy="5202835"/>
              </a:xfrm>
              <a:prstGeom prst="rect">
                <a:avLst/>
              </a:prstGeom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43F40472-960E-0342-90DA-4AC45B3D36E7}"/>
              </a:ext>
            </a:extLst>
          </p:cNvPr>
          <p:cNvSpPr/>
          <p:nvPr/>
        </p:nvSpPr>
        <p:spPr>
          <a:xfrm>
            <a:off x="185058" y="5202835"/>
            <a:ext cx="228600" cy="2182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8235D9-9EDD-E54D-E065-8B9EA4B7CB24}"/>
                  </a:ext>
                </a:extLst>
              </p:cNvPr>
              <p:cNvSpPr txBox="1"/>
              <p:nvPr/>
            </p:nvSpPr>
            <p:spPr>
              <a:xfrm>
                <a:off x="413658" y="4755557"/>
                <a:ext cx="5366657" cy="1112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ker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sz="1800" i="1" ker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r>
                                <a:rPr lang="en-US" sz="1800" i="1" ker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sPre>
                      <m:r>
                        <a:rPr lang="en-US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</m:t>
                                </m:r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9506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−0.0</m:t>
                                </m:r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602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</m:t>
                                </m:r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304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−64.796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−0.</m:t>
                                </m:r>
                                <m:r>
                                  <a:rPr lang="en-US" sz="1800" kern="0">
                                    <a:solidFill>
                                      <a:srgbClr val="37352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Segoe UI" panose="020B0502040204020203" pitchFamily="34" charset="0"/>
                                  </a:rPr>
                                  <m:t>119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</m:t>
                                </m:r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833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</m:t>
                                </m:r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539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21.395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−0.</m:t>
                                </m:r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286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0.549</m:t>
                                </m:r>
                              </m:e>
                              <m:e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0.784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149.809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8235D9-9EDD-E54D-E065-8B9EA4B7C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8" y="4755557"/>
                <a:ext cx="5366657" cy="1112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77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B20E1-1CF5-129C-3761-76259BD0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29EE57-FEA9-9578-7403-81B5DDCAFA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lage of a person in a factory&#10;&#10;Description automatically generated">
            <a:extLst>
              <a:ext uri="{FF2B5EF4-FFF2-40B4-BE49-F238E27FC236}">
                <a16:creationId xmlns:a16="http://schemas.microsoft.com/office/drawing/2014/main" id="{1D1C4B91-074D-B4A2-5FB5-AC7829AA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89" y="0"/>
            <a:ext cx="3922622" cy="678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7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94BAF-9082-68BC-B71A-94F49C707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F272FD-7895-5D2A-E3E2-335251D782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B5EA41-A846-011E-D3BA-C20C0F20627E}"/>
              </a:ext>
            </a:extLst>
          </p:cNvPr>
          <p:cNvSpPr/>
          <p:nvPr/>
        </p:nvSpPr>
        <p:spPr>
          <a:xfrm rot="5400000">
            <a:off x="4586420" y="503399"/>
            <a:ext cx="3019159" cy="6656912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9CEC4-3D76-CC89-B150-CDFC616A79F7}"/>
              </a:ext>
            </a:extLst>
          </p:cNvPr>
          <p:cNvSpPr txBox="1"/>
          <p:nvPr/>
        </p:nvSpPr>
        <p:spPr>
          <a:xfrm rot="5400000">
            <a:off x="5726667" y="1004889"/>
            <a:ext cx="738664" cy="56630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9647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5607-7437-E2CA-3A7C-4888B3BF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4DF8C4-EDA8-EF45-93BD-0ACC3E340B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78C7D3-F79A-93F8-541A-1007F1B26A22}"/>
              </a:ext>
            </a:extLst>
          </p:cNvPr>
          <p:cNvSpPr/>
          <p:nvPr/>
        </p:nvSpPr>
        <p:spPr>
          <a:xfrm rot="5400000">
            <a:off x="5765345" y="-666404"/>
            <a:ext cx="897884" cy="3373052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C4006-E2A8-CAF1-BB67-5280C6798DE8}"/>
              </a:ext>
            </a:extLst>
          </p:cNvPr>
          <p:cNvSpPr txBox="1"/>
          <p:nvPr/>
        </p:nvSpPr>
        <p:spPr>
          <a:xfrm rot="5400000">
            <a:off x="5865169" y="-1535602"/>
            <a:ext cx="461665" cy="511144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F23E8-10A5-EAD4-1D68-5DB680BB2E4A}"/>
              </a:ext>
            </a:extLst>
          </p:cNvPr>
          <p:cNvSpPr txBox="1"/>
          <p:nvPr/>
        </p:nvSpPr>
        <p:spPr>
          <a:xfrm>
            <a:off x="813892" y="1687173"/>
            <a:ext cx="105642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[1] P. </a:t>
            </a:r>
            <a:r>
              <a:rPr lang="en-US" dirty="0" err="1"/>
              <a:t>Corke</a:t>
            </a:r>
            <a:r>
              <a:rPr lang="en-US" dirty="0"/>
              <a:t>, Robotics Vision and Control, Springer, 2017.</a:t>
            </a:r>
          </a:p>
          <a:p>
            <a:pPr>
              <a:lnSpc>
                <a:spcPct val="200000"/>
              </a:lnSpc>
            </a:pPr>
            <a:r>
              <a:rPr lang="en-US" dirty="0"/>
              <a:t>[2] B. T. Navneet Dalal, "Histograms of Oriented Gradients for Human Detection," International Conference on Computer Vision &amp; Pattern Recognition (</a:t>
            </a:r>
            <a:r>
              <a:rPr lang="en-US" dirty="0" err="1"/>
              <a:t>CVPR</a:t>
            </a:r>
            <a:r>
              <a:rPr lang="en-US" dirty="0"/>
              <a:t> ’05), San Diego, 2005.</a:t>
            </a:r>
          </a:p>
          <a:p>
            <a:pPr>
              <a:lnSpc>
                <a:spcPct val="200000"/>
              </a:lnSpc>
            </a:pPr>
            <a:r>
              <a:rPr lang="en-US" dirty="0"/>
              <a:t>[3] D. A. D. E. C. S. S. R. C.-Y. F. a. A. C. B. Wei Liu, "SSD: Single Shot </a:t>
            </a:r>
            <a:r>
              <a:rPr lang="en-US" dirty="0" err="1"/>
              <a:t>MultiBox</a:t>
            </a:r>
            <a:r>
              <a:rPr lang="en-US" dirty="0"/>
              <a:t> Detector," Springer, 2016.</a:t>
            </a:r>
          </a:p>
          <a:p>
            <a:pPr>
              <a:lnSpc>
                <a:spcPct val="200000"/>
              </a:lnSpc>
            </a:pPr>
            <a:r>
              <a:rPr lang="en-US" dirty="0"/>
              <a:t>[4] A. H. M. Z. A. Z. L.-C. C. Mark Sandler, "</a:t>
            </a:r>
            <a:r>
              <a:rPr lang="en-US" dirty="0" err="1"/>
              <a:t>MobileNetV2</a:t>
            </a:r>
            <a:r>
              <a:rPr lang="en-US" dirty="0"/>
              <a:t>: Inverted Residuals and Linear Bottlenecks," Google Inc., 2019.</a:t>
            </a:r>
          </a:p>
          <a:p>
            <a:pPr>
              <a:lnSpc>
                <a:spcPct val="200000"/>
              </a:lnSpc>
            </a:pPr>
            <a:r>
              <a:rPr lang="en-US" dirty="0"/>
              <a:t>[5] H. U. F. S. Eric Marchand, " Pose Estimation for Augmented Reality: A Hands-On Survey," IEEE Transactions on Visualization and Computer Graphics, 2016.</a:t>
            </a:r>
          </a:p>
          <a:p>
            <a:pPr>
              <a:lnSpc>
                <a:spcPct val="200000"/>
              </a:lnSpc>
            </a:pPr>
            <a:r>
              <a:rPr lang="en-US" dirty="0"/>
              <a:t>[6] Z. Zhang, "A Flexible New Technique for Camera Calibration," ResearchGate, 1998.</a:t>
            </a:r>
          </a:p>
          <a:p>
            <a:r>
              <a:rPr lang="en-US" dirty="0"/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3BF1-48B0-46E3-7FFF-E59666794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41D04B-78B9-1FA7-139A-CE5BC94533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4312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38C7E1-52D8-D537-D6A8-EAF79B71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B00DF29-96B6-D1CE-6A57-A53EC45F767C}"/>
              </a:ext>
            </a:extLst>
          </p:cNvPr>
          <p:cNvSpPr/>
          <p:nvPr/>
        </p:nvSpPr>
        <p:spPr>
          <a:xfrm>
            <a:off x="-10634" y="0"/>
            <a:ext cx="1226359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818F4-6100-76B7-C7EB-04860C91044A}"/>
              </a:ext>
            </a:extLst>
          </p:cNvPr>
          <p:cNvSpPr txBox="1"/>
          <p:nvPr/>
        </p:nvSpPr>
        <p:spPr>
          <a:xfrm>
            <a:off x="4671237" y="472128"/>
            <a:ext cx="2849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OUTLINE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62947F-026F-D70C-9531-3A01485EE094}"/>
              </a:ext>
            </a:extLst>
          </p:cNvPr>
          <p:cNvSpPr/>
          <p:nvPr/>
        </p:nvSpPr>
        <p:spPr>
          <a:xfrm>
            <a:off x="3071284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E71F6A-B1D4-DFF6-F734-17230BEC6C1C}"/>
              </a:ext>
            </a:extLst>
          </p:cNvPr>
          <p:cNvSpPr/>
          <p:nvPr/>
        </p:nvSpPr>
        <p:spPr>
          <a:xfrm>
            <a:off x="4360050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11B892-4B9A-F58D-66FA-511671EE3C1D}"/>
              </a:ext>
            </a:extLst>
          </p:cNvPr>
          <p:cNvSpPr/>
          <p:nvPr/>
        </p:nvSpPr>
        <p:spPr>
          <a:xfrm>
            <a:off x="5647059" y="2449255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F9597-8CF0-7A98-5FC9-B4418462E538}"/>
              </a:ext>
            </a:extLst>
          </p:cNvPr>
          <p:cNvSpPr txBox="1"/>
          <p:nvPr/>
        </p:nvSpPr>
        <p:spPr>
          <a:xfrm>
            <a:off x="5850170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E53094-5BC1-F33E-7B78-6426ABA101F8}"/>
              </a:ext>
            </a:extLst>
          </p:cNvPr>
          <p:cNvSpPr/>
          <p:nvPr/>
        </p:nvSpPr>
        <p:spPr>
          <a:xfrm>
            <a:off x="6935825" y="2449255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93AEF-8BE2-122B-29E7-F0D92211318C}"/>
              </a:ext>
            </a:extLst>
          </p:cNvPr>
          <p:cNvSpPr txBox="1"/>
          <p:nvPr/>
        </p:nvSpPr>
        <p:spPr>
          <a:xfrm>
            <a:off x="7133855" y="2628717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41487F-BE3C-58F3-892C-A73A9F906765}"/>
              </a:ext>
            </a:extLst>
          </p:cNvPr>
          <p:cNvSpPr/>
          <p:nvPr/>
        </p:nvSpPr>
        <p:spPr>
          <a:xfrm>
            <a:off x="8222834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DCE187-DA78-858D-C2F0-F63F4C20C05E}"/>
              </a:ext>
            </a:extLst>
          </p:cNvPr>
          <p:cNvSpPr txBox="1"/>
          <p:nvPr/>
        </p:nvSpPr>
        <p:spPr>
          <a:xfrm>
            <a:off x="8425553" y="2628716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58278-BAEE-F7A1-5584-64916E27B832}"/>
              </a:ext>
            </a:extLst>
          </p:cNvPr>
          <p:cNvSpPr txBox="1"/>
          <p:nvPr/>
        </p:nvSpPr>
        <p:spPr>
          <a:xfrm>
            <a:off x="4562769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66203F-D5F1-C826-E835-68A8D2AE100C}"/>
              </a:ext>
            </a:extLst>
          </p:cNvPr>
          <p:cNvSpPr txBox="1"/>
          <p:nvPr/>
        </p:nvSpPr>
        <p:spPr>
          <a:xfrm>
            <a:off x="3279455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8182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0DCA2A-6D05-3BFF-8B76-7C7E6F0A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B32C6A-7FC5-0085-13D6-D8D92C5D3CC6}"/>
              </a:ext>
            </a:extLst>
          </p:cNvPr>
          <p:cNvSpPr txBox="1"/>
          <p:nvPr/>
        </p:nvSpPr>
        <p:spPr>
          <a:xfrm>
            <a:off x="4671237" y="472128"/>
            <a:ext cx="2849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OUTLINE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E3847A-08FF-E313-1F7B-5589B8EACD21}"/>
              </a:ext>
            </a:extLst>
          </p:cNvPr>
          <p:cNvSpPr/>
          <p:nvPr/>
        </p:nvSpPr>
        <p:spPr>
          <a:xfrm>
            <a:off x="241810" y="2445403"/>
            <a:ext cx="3119398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EA86F4-F0C5-3977-BBD7-367A1CE1D80A}"/>
              </a:ext>
            </a:extLst>
          </p:cNvPr>
          <p:cNvSpPr/>
          <p:nvPr/>
        </p:nvSpPr>
        <p:spPr>
          <a:xfrm>
            <a:off x="3964773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4A8AC0-806A-1A2E-0B27-C4C91BB128FC}"/>
              </a:ext>
            </a:extLst>
          </p:cNvPr>
          <p:cNvSpPr/>
          <p:nvPr/>
        </p:nvSpPr>
        <p:spPr>
          <a:xfrm>
            <a:off x="5251782" y="2449255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D801E-E43B-58C9-DDD4-3DD5C7788D64}"/>
              </a:ext>
            </a:extLst>
          </p:cNvPr>
          <p:cNvSpPr txBox="1"/>
          <p:nvPr/>
        </p:nvSpPr>
        <p:spPr>
          <a:xfrm>
            <a:off x="5454893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C3D10F-F530-E09D-207F-FFE1B859E030}"/>
              </a:ext>
            </a:extLst>
          </p:cNvPr>
          <p:cNvSpPr/>
          <p:nvPr/>
        </p:nvSpPr>
        <p:spPr>
          <a:xfrm>
            <a:off x="6540548" y="2449255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3AB22-AF2B-54D5-590C-E1C294E08025}"/>
              </a:ext>
            </a:extLst>
          </p:cNvPr>
          <p:cNvSpPr txBox="1"/>
          <p:nvPr/>
        </p:nvSpPr>
        <p:spPr>
          <a:xfrm>
            <a:off x="6738578" y="2628717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4758BC-9910-1892-2222-D4D0FDB67548}"/>
              </a:ext>
            </a:extLst>
          </p:cNvPr>
          <p:cNvSpPr/>
          <p:nvPr/>
        </p:nvSpPr>
        <p:spPr>
          <a:xfrm>
            <a:off x="7829314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F48D5-D033-345D-24C6-645410BD770F}"/>
              </a:ext>
            </a:extLst>
          </p:cNvPr>
          <p:cNvSpPr txBox="1"/>
          <p:nvPr/>
        </p:nvSpPr>
        <p:spPr>
          <a:xfrm>
            <a:off x="8032033" y="2628716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B3D86-9053-49FE-CCF3-20CCC069A64B}"/>
              </a:ext>
            </a:extLst>
          </p:cNvPr>
          <p:cNvSpPr txBox="1"/>
          <p:nvPr/>
        </p:nvSpPr>
        <p:spPr>
          <a:xfrm>
            <a:off x="4167492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5C5ECC-768E-F01A-32A6-666FB292FD30}"/>
              </a:ext>
            </a:extLst>
          </p:cNvPr>
          <p:cNvSpPr txBox="1"/>
          <p:nvPr/>
        </p:nvSpPr>
        <p:spPr>
          <a:xfrm>
            <a:off x="449981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SPECIFICATION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E1FCD-19E0-21EB-0FC6-C8A1BB3782BE}"/>
              </a:ext>
            </a:extLst>
          </p:cNvPr>
          <p:cNvSpPr txBox="1"/>
          <p:nvPr/>
        </p:nvSpPr>
        <p:spPr>
          <a:xfrm>
            <a:off x="1109676" y="3228903"/>
            <a:ext cx="403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16936-A61A-3719-650D-083E641F3C83}"/>
              </a:ext>
            </a:extLst>
          </p:cNvPr>
          <p:cNvSpPr txBox="1"/>
          <p:nvPr/>
        </p:nvSpPr>
        <p:spPr>
          <a:xfrm>
            <a:off x="1109676" y="4597178"/>
            <a:ext cx="403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4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F9B66-1C8E-E7D8-BA00-5CECE582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DE3C2F-7C7E-9CF7-7EC6-883EB837EDFC}"/>
              </a:ext>
            </a:extLst>
          </p:cNvPr>
          <p:cNvSpPr txBox="1"/>
          <p:nvPr/>
        </p:nvSpPr>
        <p:spPr>
          <a:xfrm>
            <a:off x="4671237" y="472128"/>
            <a:ext cx="2849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OUTLINE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85D28A-AEDE-9D7A-053C-B5799CEEAB9C}"/>
              </a:ext>
            </a:extLst>
          </p:cNvPr>
          <p:cNvSpPr/>
          <p:nvPr/>
        </p:nvSpPr>
        <p:spPr>
          <a:xfrm>
            <a:off x="241810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6ED225-1303-2A0C-3DA8-6DD6123E767A}"/>
              </a:ext>
            </a:extLst>
          </p:cNvPr>
          <p:cNvSpPr/>
          <p:nvPr/>
        </p:nvSpPr>
        <p:spPr>
          <a:xfrm>
            <a:off x="1530184" y="2445403"/>
            <a:ext cx="3731173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A704EF-B793-5A88-DD35-FAF4AF2ACB41}"/>
              </a:ext>
            </a:extLst>
          </p:cNvPr>
          <p:cNvSpPr/>
          <p:nvPr/>
        </p:nvSpPr>
        <p:spPr>
          <a:xfrm>
            <a:off x="6108225" y="2449255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6FAAB-3282-3814-2180-AF198A92F26D}"/>
              </a:ext>
            </a:extLst>
          </p:cNvPr>
          <p:cNvSpPr txBox="1"/>
          <p:nvPr/>
        </p:nvSpPr>
        <p:spPr>
          <a:xfrm>
            <a:off x="6311336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AF0578-1277-662D-C60D-81DE3A065CF7}"/>
              </a:ext>
            </a:extLst>
          </p:cNvPr>
          <p:cNvSpPr/>
          <p:nvPr/>
        </p:nvSpPr>
        <p:spPr>
          <a:xfrm>
            <a:off x="7396991" y="2449255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9BC44-EFB6-F134-870D-A58969982887}"/>
              </a:ext>
            </a:extLst>
          </p:cNvPr>
          <p:cNvSpPr txBox="1"/>
          <p:nvPr/>
        </p:nvSpPr>
        <p:spPr>
          <a:xfrm>
            <a:off x="7595021" y="2628717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2E08EE-FD1C-C4DB-3D2F-C11BBE283F8E}"/>
              </a:ext>
            </a:extLst>
          </p:cNvPr>
          <p:cNvSpPr/>
          <p:nvPr/>
        </p:nvSpPr>
        <p:spPr>
          <a:xfrm>
            <a:off x="8685757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88A7BB-B206-52A1-C5E7-BC971AE00245}"/>
              </a:ext>
            </a:extLst>
          </p:cNvPr>
          <p:cNvSpPr txBox="1"/>
          <p:nvPr/>
        </p:nvSpPr>
        <p:spPr>
          <a:xfrm>
            <a:off x="8888476" y="2628716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FE4F9C-2B6E-552D-279E-B4FF1E9EA832}"/>
              </a:ext>
            </a:extLst>
          </p:cNvPr>
          <p:cNvSpPr txBox="1"/>
          <p:nvPr/>
        </p:nvSpPr>
        <p:spPr>
          <a:xfrm>
            <a:off x="1732904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46C345-FE59-59C3-0D09-C9B22837422E}"/>
              </a:ext>
            </a:extLst>
          </p:cNvPr>
          <p:cNvSpPr txBox="1"/>
          <p:nvPr/>
        </p:nvSpPr>
        <p:spPr>
          <a:xfrm>
            <a:off x="449981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SPECIFICATION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08476-0F3A-FF96-3A22-4C0735C0F19C}"/>
              </a:ext>
            </a:extLst>
          </p:cNvPr>
          <p:cNvSpPr txBox="1"/>
          <p:nvPr/>
        </p:nvSpPr>
        <p:spPr>
          <a:xfrm>
            <a:off x="2364827" y="2907400"/>
            <a:ext cx="254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formation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07C313-A1A0-F3BE-220F-770BE1DA8F6A}"/>
              </a:ext>
            </a:extLst>
          </p:cNvPr>
          <p:cNvSpPr txBox="1"/>
          <p:nvPr/>
        </p:nvSpPr>
        <p:spPr>
          <a:xfrm>
            <a:off x="2364828" y="3913185"/>
            <a:ext cx="254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C4246-4EF8-E8AA-8D4A-965CD80E882E}"/>
              </a:ext>
            </a:extLst>
          </p:cNvPr>
          <p:cNvSpPr txBox="1"/>
          <p:nvPr/>
        </p:nvSpPr>
        <p:spPr>
          <a:xfrm>
            <a:off x="2377053" y="4918970"/>
            <a:ext cx="252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Pose estimation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EAF31-A372-FDB9-C25F-6A370993B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5A1DEA6-A602-BA1D-F11B-0866CF3AE765}"/>
              </a:ext>
            </a:extLst>
          </p:cNvPr>
          <p:cNvSpPr txBox="1"/>
          <p:nvPr/>
        </p:nvSpPr>
        <p:spPr>
          <a:xfrm>
            <a:off x="4671237" y="472128"/>
            <a:ext cx="2849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OUTLINE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794AB9-AF72-4A88-4A9E-4E4FF4D5D107}"/>
              </a:ext>
            </a:extLst>
          </p:cNvPr>
          <p:cNvSpPr/>
          <p:nvPr/>
        </p:nvSpPr>
        <p:spPr>
          <a:xfrm>
            <a:off x="241810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6AF589-0098-63D2-4753-D3570042FEAD}"/>
              </a:ext>
            </a:extLst>
          </p:cNvPr>
          <p:cNvSpPr/>
          <p:nvPr/>
        </p:nvSpPr>
        <p:spPr>
          <a:xfrm>
            <a:off x="1530185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5FC52B-2874-F9CE-528E-1C685F44C63B}"/>
              </a:ext>
            </a:extLst>
          </p:cNvPr>
          <p:cNvSpPr/>
          <p:nvPr/>
        </p:nvSpPr>
        <p:spPr>
          <a:xfrm>
            <a:off x="2818560" y="2449255"/>
            <a:ext cx="4187938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85058-9C44-035C-EFF7-76A76AF24386}"/>
              </a:ext>
            </a:extLst>
          </p:cNvPr>
          <p:cNvSpPr txBox="1"/>
          <p:nvPr/>
        </p:nvSpPr>
        <p:spPr>
          <a:xfrm>
            <a:off x="3021671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B2453E-DD92-D462-CB32-CC17A661D0D0}"/>
              </a:ext>
            </a:extLst>
          </p:cNvPr>
          <p:cNvSpPr/>
          <p:nvPr/>
        </p:nvSpPr>
        <p:spPr>
          <a:xfrm>
            <a:off x="7396991" y="2449255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6BC5B3-30B4-BDEC-0BAA-EAEB8E8CA9E9}"/>
              </a:ext>
            </a:extLst>
          </p:cNvPr>
          <p:cNvSpPr txBox="1"/>
          <p:nvPr/>
        </p:nvSpPr>
        <p:spPr>
          <a:xfrm>
            <a:off x="7595021" y="2628717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A70549-4CCB-8609-76C4-267B16B6EFC0}"/>
              </a:ext>
            </a:extLst>
          </p:cNvPr>
          <p:cNvSpPr/>
          <p:nvPr/>
        </p:nvSpPr>
        <p:spPr>
          <a:xfrm>
            <a:off x="8685366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D1169-1170-1E0A-E3F9-DB4A32F63983}"/>
              </a:ext>
            </a:extLst>
          </p:cNvPr>
          <p:cNvSpPr txBox="1"/>
          <p:nvPr/>
        </p:nvSpPr>
        <p:spPr>
          <a:xfrm>
            <a:off x="8888085" y="2628716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B1EC56-D649-1484-7630-A188E60877CB}"/>
              </a:ext>
            </a:extLst>
          </p:cNvPr>
          <p:cNvSpPr txBox="1"/>
          <p:nvPr/>
        </p:nvSpPr>
        <p:spPr>
          <a:xfrm>
            <a:off x="1732904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C229D4-6C92-97C9-0114-9D19BFA1D7D9}"/>
              </a:ext>
            </a:extLst>
          </p:cNvPr>
          <p:cNvSpPr txBox="1"/>
          <p:nvPr/>
        </p:nvSpPr>
        <p:spPr>
          <a:xfrm>
            <a:off x="449981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SPECIFICATION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7E361-A534-2CF4-92C1-95990465FC25}"/>
              </a:ext>
            </a:extLst>
          </p:cNvPr>
          <p:cNvSpPr txBox="1"/>
          <p:nvPr/>
        </p:nvSpPr>
        <p:spPr>
          <a:xfrm>
            <a:off x="3641828" y="2907400"/>
            <a:ext cx="3364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Calibrate and undistort camera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66BB5-535C-D805-55E4-37F739902A7B}"/>
              </a:ext>
            </a:extLst>
          </p:cNvPr>
          <p:cNvSpPr txBox="1"/>
          <p:nvPr/>
        </p:nvSpPr>
        <p:spPr>
          <a:xfrm>
            <a:off x="3641828" y="3601792"/>
            <a:ext cx="3364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detection: Human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ArUco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marker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9160A-F3D4-DE57-2F7D-6B2D8031F57E}"/>
              </a:ext>
            </a:extLst>
          </p:cNvPr>
          <p:cNvSpPr txBox="1"/>
          <p:nvPr/>
        </p:nvSpPr>
        <p:spPr>
          <a:xfrm>
            <a:off x="3641828" y="4477061"/>
            <a:ext cx="3364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Estimate object’s poses and calculate distance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A3108-4081-B1FD-D1F9-3214B0DA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ECC4AB-56C4-9590-AC61-86F91515BE78}"/>
              </a:ext>
            </a:extLst>
          </p:cNvPr>
          <p:cNvSpPr txBox="1"/>
          <p:nvPr/>
        </p:nvSpPr>
        <p:spPr>
          <a:xfrm>
            <a:off x="4671237" y="472128"/>
            <a:ext cx="2849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OUTLINE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B1D4EE-65A5-133A-2B4C-BFBA0DB5B241}"/>
              </a:ext>
            </a:extLst>
          </p:cNvPr>
          <p:cNvSpPr/>
          <p:nvPr/>
        </p:nvSpPr>
        <p:spPr>
          <a:xfrm>
            <a:off x="241810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3E2DFD-84C3-3A37-F3D7-4A0EFBE968CE}"/>
              </a:ext>
            </a:extLst>
          </p:cNvPr>
          <p:cNvSpPr/>
          <p:nvPr/>
        </p:nvSpPr>
        <p:spPr>
          <a:xfrm>
            <a:off x="1530185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EBCB39-4241-F152-72E5-EF5462A5E3BA}"/>
              </a:ext>
            </a:extLst>
          </p:cNvPr>
          <p:cNvSpPr/>
          <p:nvPr/>
        </p:nvSpPr>
        <p:spPr>
          <a:xfrm>
            <a:off x="2818560" y="2449255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E724A-0653-4C48-62E4-A23AF111B6FE}"/>
              </a:ext>
            </a:extLst>
          </p:cNvPr>
          <p:cNvSpPr txBox="1"/>
          <p:nvPr/>
        </p:nvSpPr>
        <p:spPr>
          <a:xfrm>
            <a:off x="3021671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6487A8-2F9D-EF7D-D23F-F0708D454E73}"/>
              </a:ext>
            </a:extLst>
          </p:cNvPr>
          <p:cNvSpPr/>
          <p:nvPr/>
        </p:nvSpPr>
        <p:spPr>
          <a:xfrm>
            <a:off x="4106935" y="2449255"/>
            <a:ext cx="4187938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C1840-57F0-6A3E-0A1D-A49776F97A9E}"/>
              </a:ext>
            </a:extLst>
          </p:cNvPr>
          <p:cNvSpPr txBox="1"/>
          <p:nvPr/>
        </p:nvSpPr>
        <p:spPr>
          <a:xfrm>
            <a:off x="4304965" y="2628717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22F3BE-490B-6BE0-C93E-C785DD9965BE}"/>
              </a:ext>
            </a:extLst>
          </p:cNvPr>
          <p:cNvSpPr/>
          <p:nvPr/>
        </p:nvSpPr>
        <p:spPr>
          <a:xfrm>
            <a:off x="8685366" y="2445403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F3025-F0E5-BDA6-978A-F2E8789EEDB7}"/>
              </a:ext>
            </a:extLst>
          </p:cNvPr>
          <p:cNvSpPr txBox="1"/>
          <p:nvPr/>
        </p:nvSpPr>
        <p:spPr>
          <a:xfrm>
            <a:off x="8888085" y="2628716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48257-97A6-44C0-2812-2BBAEEF0092A}"/>
              </a:ext>
            </a:extLst>
          </p:cNvPr>
          <p:cNvSpPr txBox="1"/>
          <p:nvPr/>
        </p:nvSpPr>
        <p:spPr>
          <a:xfrm>
            <a:off x="1732904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ED3B0E-C7E9-49E7-31F4-4242E7929156}"/>
              </a:ext>
            </a:extLst>
          </p:cNvPr>
          <p:cNvSpPr txBox="1"/>
          <p:nvPr/>
        </p:nvSpPr>
        <p:spPr>
          <a:xfrm>
            <a:off x="449981" y="2628718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SPECIFICATION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18AA71-88DD-95A8-E9AF-F6E223CD7052}"/>
              </a:ext>
            </a:extLst>
          </p:cNvPr>
          <p:cNvSpPr txBox="1"/>
          <p:nvPr/>
        </p:nvSpPr>
        <p:spPr>
          <a:xfrm>
            <a:off x="4763163" y="2724520"/>
            <a:ext cx="3364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Camera matrix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19C99E-CD70-2C9B-BA5C-AC27B6A34A04}"/>
                  </a:ext>
                </a:extLst>
              </p:cNvPr>
              <p:cNvSpPr txBox="1"/>
              <p:nvPr/>
            </p:nvSpPr>
            <p:spPr>
              <a:xfrm>
                <a:off x="4763163" y="3370851"/>
                <a:ext cx="3364670" cy="123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Homogeneous transformation matrices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19C99E-CD70-2C9B-BA5C-AC27B6A3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163" y="3370851"/>
                <a:ext cx="3364670" cy="1232069"/>
              </a:xfrm>
              <a:prstGeom prst="rect">
                <a:avLst/>
              </a:prstGeom>
              <a:blipFill>
                <a:blip r:embed="rId2"/>
                <a:stretch>
                  <a:fillRect l="-1087" t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2051AD1-EBED-5CCC-FC28-28CE01C6BD7C}"/>
              </a:ext>
            </a:extLst>
          </p:cNvPr>
          <p:cNvSpPr txBox="1"/>
          <p:nvPr/>
        </p:nvSpPr>
        <p:spPr>
          <a:xfrm>
            <a:off x="4763163" y="4602920"/>
            <a:ext cx="3364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result: Distance and warning signs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06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610F1-4B6B-E201-4653-864D54091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1BE30A-D87A-9A6A-10D5-897EABB8F4F4}"/>
              </a:ext>
            </a:extLst>
          </p:cNvPr>
          <p:cNvSpPr/>
          <p:nvPr/>
        </p:nvSpPr>
        <p:spPr>
          <a:xfrm rot="5400000">
            <a:off x="5765347" y="-1000589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CBAF05-01FD-D4B1-B886-B793E53B8108}"/>
              </a:ext>
            </a:extLst>
          </p:cNvPr>
          <p:cNvSpPr txBox="1"/>
          <p:nvPr/>
        </p:nvSpPr>
        <p:spPr>
          <a:xfrm rot="5400000">
            <a:off x="5973518" y="-817274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SPECIFICATION</a:t>
            </a:r>
          </a:p>
        </p:txBody>
      </p:sp>
      <p:pic>
        <p:nvPicPr>
          <p:cNvPr id="4" name="Picture 3" descr="Webcam E-Dra EWC7700  ">
            <a:extLst>
              <a:ext uri="{FF2B5EF4-FFF2-40B4-BE49-F238E27FC236}">
                <a16:creationId xmlns:a16="http://schemas.microsoft.com/office/drawing/2014/main" id="{1623A1E3-B56D-CE2C-09AF-7E996ACFA2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6" y="2408780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etting Started with Jetson AGX Orin Developer Kit | NVIDIA Developer">
            <a:extLst>
              <a:ext uri="{FF2B5EF4-FFF2-40B4-BE49-F238E27FC236}">
                <a16:creationId xmlns:a16="http://schemas.microsoft.com/office/drawing/2014/main" id="{C6078054-41D7-A5A7-0A78-173EC86A2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09" y="2317168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15F688-4711-7553-E792-9977B3C278D8}"/>
              </a:ext>
            </a:extLst>
          </p:cNvPr>
          <p:cNvSpPr txBox="1"/>
          <p:nvPr/>
        </p:nvSpPr>
        <p:spPr>
          <a:xfrm>
            <a:off x="670466" y="5365644"/>
            <a:ext cx="289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E-Dra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EWC7700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webcam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018C7-F1F8-DCAB-359A-516D111B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752" y="2408780"/>
            <a:ext cx="250371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7C30CB-7B84-A666-3DA2-0400461A4D69}"/>
              </a:ext>
            </a:extLst>
          </p:cNvPr>
          <p:cNvSpPr txBox="1"/>
          <p:nvPr/>
        </p:nvSpPr>
        <p:spPr>
          <a:xfrm>
            <a:off x="4620269" y="5365644"/>
            <a:ext cx="28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Jetson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AGX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52356-02E9-73BC-1B42-1812E58F51F2}"/>
              </a:ext>
            </a:extLst>
          </p:cNvPr>
          <p:cNvSpPr txBox="1"/>
          <p:nvPr/>
        </p:nvSpPr>
        <p:spPr>
          <a:xfrm>
            <a:off x="8674339" y="5227145"/>
            <a:ext cx="289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Programming language: Python</a:t>
            </a:r>
          </a:p>
        </p:txBody>
      </p:sp>
    </p:spTree>
    <p:extLst>
      <p:ext uri="{BB962C8B-B14F-4D97-AF65-F5344CB8AC3E}">
        <p14:creationId xmlns:p14="http://schemas.microsoft.com/office/powerpoint/2010/main" val="19220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02324F-6B50-1743-A276-80F9F23AC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DF8D6A-F78C-2363-AF93-81EE76FA0069}"/>
              </a:ext>
            </a:extLst>
          </p:cNvPr>
          <p:cNvSpPr/>
          <p:nvPr/>
        </p:nvSpPr>
        <p:spPr>
          <a:xfrm rot="5400000">
            <a:off x="5765347" y="-1000589"/>
            <a:ext cx="897882" cy="3373054"/>
          </a:xfrm>
          <a:prstGeom prst="roundRect">
            <a:avLst/>
          </a:prstGeom>
          <a:solidFill>
            <a:srgbClr val="929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26A20A-0FD6-87EB-DFEE-AE668B97AEC3}"/>
              </a:ext>
            </a:extLst>
          </p:cNvPr>
          <p:cNvSpPr txBox="1"/>
          <p:nvPr/>
        </p:nvSpPr>
        <p:spPr>
          <a:xfrm rot="5400000">
            <a:off x="5973518" y="-817274"/>
            <a:ext cx="461665" cy="286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7D40B-5684-6585-27A1-82128A878BE3}"/>
              </a:ext>
            </a:extLst>
          </p:cNvPr>
          <p:cNvSpPr txBox="1"/>
          <p:nvPr/>
        </p:nvSpPr>
        <p:spPr>
          <a:xfrm>
            <a:off x="548546" y="1606444"/>
            <a:ext cx="289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1.1 Image Formation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FC8355B3-2644-C96D-B00C-F78C1AE1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2380615"/>
            <a:ext cx="3530600" cy="3011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3D66FA-65AD-4D98-C9DD-2BF8B6C1F738}"/>
              </a:ext>
            </a:extLst>
          </p:cNvPr>
          <p:cNvSpPr txBox="1"/>
          <p:nvPr/>
        </p:nvSpPr>
        <p:spPr>
          <a:xfrm>
            <a:off x="981970" y="5519625"/>
            <a:ext cx="289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Central projection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647F9-BD1C-7703-E4A3-A5EB9F3F19A1}"/>
                  </a:ext>
                </a:extLst>
              </p:cNvPr>
              <p:cNvSpPr txBox="1"/>
              <p:nvPr/>
            </p:nvSpPr>
            <p:spPr>
              <a:xfrm>
                <a:off x="5190930" y="2007182"/>
                <a:ext cx="5809861" cy="1942447"/>
              </a:xfrm>
              <a:prstGeom prst="roundRect">
                <a:avLst/>
              </a:prstGeom>
              <a:solidFill>
                <a:srgbClr val="C7C8CC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1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b="1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i="1" ker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ptos" panose="020B00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 i="1" ker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𝑇𝑐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sz="1800" b="1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sz="1800" b="1" i="1" kern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kern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1.1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647F9-BD1C-7703-E4A3-A5EB9F3F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930" y="2007182"/>
                <a:ext cx="5809861" cy="194244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B3474-CA56-C24F-AEFE-06DECCA4D887}"/>
                  </a:ext>
                </a:extLst>
              </p:cNvPr>
              <p:cNvSpPr txBox="1"/>
              <p:nvPr/>
            </p:nvSpPr>
            <p:spPr>
              <a:xfrm>
                <a:off x="5190930" y="5089775"/>
                <a:ext cx="5809861" cy="1076181"/>
              </a:xfrm>
              <a:prstGeom prst="roundRect">
                <a:avLst/>
              </a:prstGeom>
              <a:solidFill>
                <a:srgbClr val="C7C8CC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</m:e>
                          </m:d>
                        </m:e>
                      </m:eqAr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B3474-CA56-C24F-AEFE-06DECCA4D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930" y="5089775"/>
                <a:ext cx="5809861" cy="10761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FDDB4A-8FE8-7654-BDB2-A8493F054B68}"/>
              </a:ext>
            </a:extLst>
          </p:cNvPr>
          <p:cNvSpPr txBox="1"/>
          <p:nvPr/>
        </p:nvSpPr>
        <p:spPr>
          <a:xfrm>
            <a:off x="5190930" y="4611860"/>
            <a:ext cx="289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Camera matrix: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B73E5-2F24-1B84-536B-CEBD9409B8C5}"/>
              </a:ext>
            </a:extLst>
          </p:cNvPr>
          <p:cNvSpPr txBox="1"/>
          <p:nvPr/>
        </p:nvSpPr>
        <p:spPr>
          <a:xfrm>
            <a:off x="5203320" y="1445059"/>
            <a:ext cx="289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Camera projection: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CDFD201-5315-0DB7-7709-DA62561176B3}"/>
              </a:ext>
            </a:extLst>
          </p:cNvPr>
          <p:cNvSpPr/>
          <p:nvPr/>
        </p:nvSpPr>
        <p:spPr>
          <a:xfrm rot="16200000">
            <a:off x="7390206" y="1702182"/>
            <a:ext cx="435128" cy="3400381"/>
          </a:xfrm>
          <a:prstGeom prst="leftBrac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E137FEF-9706-A1A6-0A2C-E3FDD6DF9982}"/>
              </a:ext>
            </a:extLst>
          </p:cNvPr>
          <p:cNvSpPr/>
          <p:nvPr/>
        </p:nvSpPr>
        <p:spPr>
          <a:xfrm rot="16200000">
            <a:off x="9540626" y="3001260"/>
            <a:ext cx="435128" cy="802226"/>
          </a:xfrm>
          <a:prstGeom prst="leftBrace">
            <a:avLst/>
          </a:prstGeom>
          <a:ln w="19050">
            <a:solidFill>
              <a:srgbClr val="607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77D27-ED5E-9812-D004-B850C26333BA}"/>
              </a:ext>
            </a:extLst>
          </p:cNvPr>
          <p:cNvSpPr txBox="1"/>
          <p:nvPr/>
        </p:nvSpPr>
        <p:spPr>
          <a:xfrm>
            <a:off x="6686539" y="3563034"/>
            <a:ext cx="1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intrinsic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39F15-2A60-34A3-3A0A-677F812CBBFB}"/>
              </a:ext>
            </a:extLst>
          </p:cNvPr>
          <p:cNvSpPr txBox="1"/>
          <p:nvPr/>
        </p:nvSpPr>
        <p:spPr>
          <a:xfrm>
            <a:off x="8843665" y="3563034"/>
            <a:ext cx="1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extrinsic</a:t>
            </a:r>
          </a:p>
        </p:txBody>
      </p:sp>
    </p:spTree>
    <p:extLst>
      <p:ext uri="{BB962C8B-B14F-4D97-AF65-F5344CB8AC3E}">
        <p14:creationId xmlns:p14="http://schemas.microsoft.com/office/powerpoint/2010/main" val="237967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1" grpId="0"/>
      <p:bldP spid="4" grpId="0" animBg="1"/>
      <p:bldP spid="10" grpId="0" animBg="1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784</Words>
  <Application>Microsoft Office PowerPoint</Application>
  <PresentationFormat>Widescreen</PresentationFormat>
  <Paragraphs>181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 DO LAN CHI</dc:creator>
  <cp:lastModifiedBy>DU DO LAN CHI</cp:lastModifiedBy>
  <cp:revision>17</cp:revision>
  <dcterms:created xsi:type="dcterms:W3CDTF">2024-02-21T05:11:50Z</dcterms:created>
  <dcterms:modified xsi:type="dcterms:W3CDTF">2024-02-28T17:48:07Z</dcterms:modified>
</cp:coreProperties>
</file>